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5" r:id="rId4"/>
    <p:sldId id="266" r:id="rId5"/>
    <p:sldId id="268" r:id="rId6"/>
    <p:sldId id="272" r:id="rId7"/>
    <p:sldId id="273" r:id="rId8"/>
    <p:sldId id="290" r:id="rId9"/>
    <p:sldId id="291" r:id="rId10"/>
    <p:sldId id="292" r:id="rId11"/>
    <p:sldId id="285" r:id="rId12"/>
    <p:sldId id="286" r:id="rId13"/>
    <p:sldId id="287" r:id="rId14"/>
    <p:sldId id="275" r:id="rId15"/>
    <p:sldId id="274" r:id="rId16"/>
    <p:sldId id="281" r:id="rId17"/>
    <p:sldId id="277" r:id="rId18"/>
    <p:sldId id="288" r:id="rId19"/>
    <p:sldId id="282" r:id="rId20"/>
    <p:sldId id="283" r:id="rId21"/>
    <p:sldId id="28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386B13-4D5B-47DC-8477-24EA6D95A580}" v="13" dt="2021-03-30T04:16:11.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3" d="100"/>
          <a:sy n="73" d="100"/>
        </p:scale>
        <p:origin x="61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aidi Haris" userId="e4c56b5cb11cabc3" providerId="LiveId" clId="{FD386B13-4D5B-47DC-8477-24EA6D95A580}"/>
    <pc:docChg chg="undo custSel modSld">
      <pc:chgData name="Humaidi Haris" userId="e4c56b5cb11cabc3" providerId="LiveId" clId="{FD386B13-4D5B-47DC-8477-24EA6D95A580}" dt="2021-03-30T04:54:06.417" v="383" actId="20577"/>
      <pc:docMkLst>
        <pc:docMk/>
      </pc:docMkLst>
      <pc:sldChg chg="modSp mod">
        <pc:chgData name="Humaidi Haris" userId="e4c56b5cb11cabc3" providerId="LiveId" clId="{FD386B13-4D5B-47DC-8477-24EA6D95A580}" dt="2021-03-30T04:50:18.086" v="20" actId="20577"/>
        <pc:sldMkLst>
          <pc:docMk/>
          <pc:sldMk cId="3842200685" sldId="266"/>
        </pc:sldMkLst>
        <pc:spChg chg="mod">
          <ac:chgData name="Humaidi Haris" userId="e4c56b5cb11cabc3" providerId="LiveId" clId="{FD386B13-4D5B-47DC-8477-24EA6D95A580}" dt="2021-03-30T04:50:18.086" v="20" actId="20577"/>
          <ac:spMkLst>
            <pc:docMk/>
            <pc:sldMk cId="3842200685" sldId="266"/>
            <ac:spMk id="7" creationId="{00000000-0000-0000-0000-000000000000}"/>
          </ac:spMkLst>
        </pc:spChg>
      </pc:sldChg>
      <pc:sldChg chg="modSp mod">
        <pc:chgData name="Humaidi Haris" userId="e4c56b5cb11cabc3" providerId="LiveId" clId="{FD386B13-4D5B-47DC-8477-24EA6D95A580}" dt="2021-03-30T04:54:06.417" v="383" actId="20577"/>
        <pc:sldMkLst>
          <pc:docMk/>
          <pc:sldMk cId="4192852407" sldId="273"/>
        </pc:sldMkLst>
        <pc:spChg chg="mod">
          <ac:chgData name="Humaidi Haris" userId="e4c56b5cb11cabc3" providerId="LiveId" clId="{FD386B13-4D5B-47DC-8477-24EA6D95A580}" dt="2021-03-30T04:54:06.417" v="383" actId="20577"/>
          <ac:spMkLst>
            <pc:docMk/>
            <pc:sldMk cId="4192852407" sldId="273"/>
            <ac:spMk id="3" creationId="{00000000-0000-0000-0000-000000000000}"/>
          </ac:spMkLst>
        </pc:spChg>
      </pc:sldChg>
      <pc:sldChg chg="modSp mod">
        <pc:chgData name="Humaidi Haris" userId="e4c56b5cb11cabc3" providerId="LiveId" clId="{FD386B13-4D5B-47DC-8477-24EA6D95A580}" dt="2021-03-30T04:11:47.325" v="10" actId="1076"/>
        <pc:sldMkLst>
          <pc:docMk/>
          <pc:sldMk cId="2387014" sldId="275"/>
        </pc:sldMkLst>
        <pc:picChg chg="mod">
          <ac:chgData name="Humaidi Haris" userId="e4c56b5cb11cabc3" providerId="LiveId" clId="{FD386B13-4D5B-47DC-8477-24EA6D95A580}" dt="2021-03-30T04:11:47.325" v="10" actId="1076"/>
          <ac:picMkLst>
            <pc:docMk/>
            <pc:sldMk cId="2387014" sldId="275"/>
            <ac:picMk id="5" creationId="{00000000-0000-0000-0000-000000000000}"/>
          </ac:picMkLst>
        </pc:picChg>
      </pc:sldChg>
      <pc:sldChg chg="modSp mod">
        <pc:chgData name="Humaidi Haris" userId="e4c56b5cb11cabc3" providerId="LiveId" clId="{FD386B13-4D5B-47DC-8477-24EA6D95A580}" dt="2021-03-30T04:14:40.629" v="15" actId="1076"/>
        <pc:sldMkLst>
          <pc:docMk/>
          <pc:sldMk cId="1854146509" sldId="277"/>
        </pc:sldMkLst>
        <pc:picChg chg="mod">
          <ac:chgData name="Humaidi Haris" userId="e4c56b5cb11cabc3" providerId="LiveId" clId="{FD386B13-4D5B-47DC-8477-24EA6D95A580}" dt="2021-03-30T04:14:40.629" v="15" actId="1076"/>
          <ac:picMkLst>
            <pc:docMk/>
            <pc:sldMk cId="1854146509" sldId="277"/>
            <ac:picMk id="11" creationId="{00000000-0000-0000-0000-000000000000}"/>
          </ac:picMkLst>
        </pc:picChg>
      </pc:sldChg>
      <pc:sldChg chg="delSp modSp mod">
        <pc:chgData name="Humaidi Haris" userId="e4c56b5cb11cabc3" providerId="LiveId" clId="{FD386B13-4D5B-47DC-8477-24EA6D95A580}" dt="2021-03-30T04:12:24.659" v="12" actId="165"/>
        <pc:sldMkLst>
          <pc:docMk/>
          <pc:sldMk cId="2345621129" sldId="281"/>
        </pc:sldMkLst>
        <pc:spChg chg="mod">
          <ac:chgData name="Humaidi Haris" userId="e4c56b5cb11cabc3" providerId="LiveId" clId="{FD386B13-4D5B-47DC-8477-24EA6D95A580}" dt="2021-03-30T04:12:24.659" v="12" actId="165"/>
          <ac:spMkLst>
            <pc:docMk/>
            <pc:sldMk cId="2345621129" sldId="281"/>
            <ac:spMk id="17" creationId="{00000000-0000-0000-0000-000000000000}"/>
          </ac:spMkLst>
        </pc:spChg>
        <pc:spChg chg="mod">
          <ac:chgData name="Humaidi Haris" userId="e4c56b5cb11cabc3" providerId="LiveId" clId="{FD386B13-4D5B-47DC-8477-24EA6D95A580}" dt="2021-03-30T04:12:24.659" v="12" actId="165"/>
          <ac:spMkLst>
            <pc:docMk/>
            <pc:sldMk cId="2345621129" sldId="281"/>
            <ac:spMk id="18" creationId="{00000000-0000-0000-0000-000000000000}"/>
          </ac:spMkLst>
        </pc:spChg>
        <pc:spChg chg="mod">
          <ac:chgData name="Humaidi Haris" userId="e4c56b5cb11cabc3" providerId="LiveId" clId="{FD386B13-4D5B-47DC-8477-24EA6D95A580}" dt="2021-03-30T04:12:24.659" v="12" actId="165"/>
          <ac:spMkLst>
            <pc:docMk/>
            <pc:sldMk cId="2345621129" sldId="281"/>
            <ac:spMk id="19" creationId="{00000000-0000-0000-0000-000000000000}"/>
          </ac:spMkLst>
        </pc:spChg>
        <pc:spChg chg="mod">
          <ac:chgData name="Humaidi Haris" userId="e4c56b5cb11cabc3" providerId="LiveId" clId="{FD386B13-4D5B-47DC-8477-24EA6D95A580}" dt="2021-03-30T04:12:24.659" v="12" actId="165"/>
          <ac:spMkLst>
            <pc:docMk/>
            <pc:sldMk cId="2345621129" sldId="281"/>
            <ac:spMk id="20" creationId="{00000000-0000-0000-0000-000000000000}"/>
          </ac:spMkLst>
        </pc:spChg>
        <pc:grpChg chg="del">
          <ac:chgData name="Humaidi Haris" userId="e4c56b5cb11cabc3" providerId="LiveId" clId="{FD386B13-4D5B-47DC-8477-24EA6D95A580}" dt="2021-03-30T04:12:24.659" v="12" actId="165"/>
          <ac:grpSpMkLst>
            <pc:docMk/>
            <pc:sldMk cId="2345621129" sldId="281"/>
            <ac:grpSpMk id="12" creationId="{00000000-0000-0000-0000-000000000000}"/>
          </ac:grpSpMkLst>
        </pc:grpChg>
        <pc:grpChg chg="mod topLvl">
          <ac:chgData name="Humaidi Haris" userId="e4c56b5cb11cabc3" providerId="LiveId" clId="{FD386B13-4D5B-47DC-8477-24EA6D95A580}" dt="2021-03-30T04:12:24.659" v="12" actId="165"/>
          <ac:grpSpMkLst>
            <pc:docMk/>
            <pc:sldMk cId="2345621129" sldId="281"/>
            <ac:grpSpMk id="15" creationId="{00000000-0000-0000-0000-000000000000}"/>
          </ac:grpSpMkLst>
        </pc:grpChg>
        <pc:grpChg chg="mod topLvl">
          <ac:chgData name="Humaidi Haris" userId="e4c56b5cb11cabc3" providerId="LiveId" clId="{FD386B13-4D5B-47DC-8477-24EA6D95A580}" dt="2021-03-30T04:12:24.659" v="12" actId="165"/>
          <ac:grpSpMkLst>
            <pc:docMk/>
            <pc:sldMk cId="2345621129" sldId="281"/>
            <ac:grpSpMk id="16" creationId="{00000000-0000-0000-0000-000000000000}"/>
          </ac:grpSpMkLst>
        </pc:grpChg>
        <pc:picChg chg="mod topLvl">
          <ac:chgData name="Humaidi Haris" userId="e4c56b5cb11cabc3" providerId="LiveId" clId="{FD386B13-4D5B-47DC-8477-24EA6D95A580}" dt="2021-03-30T04:12:24.659" v="12" actId="165"/>
          <ac:picMkLst>
            <pc:docMk/>
            <pc:sldMk cId="2345621129" sldId="281"/>
            <ac:picMk id="22" creationId="{00000000-0000-0000-0000-000000000000}"/>
          </ac:picMkLst>
        </pc:picChg>
      </pc:sldChg>
      <pc:sldChg chg="modSp">
        <pc:chgData name="Humaidi Haris" userId="e4c56b5cb11cabc3" providerId="LiveId" clId="{FD386B13-4D5B-47DC-8477-24EA6D95A580}" dt="2021-03-30T04:14:59.692" v="16" actId="1076"/>
        <pc:sldMkLst>
          <pc:docMk/>
          <pc:sldMk cId="255496797" sldId="282"/>
        </pc:sldMkLst>
        <pc:spChg chg="mod">
          <ac:chgData name="Humaidi Haris" userId="e4c56b5cb11cabc3" providerId="LiveId" clId="{FD386B13-4D5B-47DC-8477-24EA6D95A580}" dt="2021-03-30T04:14:59.692" v="16" actId="1076"/>
          <ac:spMkLst>
            <pc:docMk/>
            <pc:sldMk cId="255496797" sldId="282"/>
            <ac:spMk id="12" creationId="{00000000-0000-0000-0000-000000000000}"/>
          </ac:spMkLst>
        </pc:spChg>
        <pc:spChg chg="mod">
          <ac:chgData name="Humaidi Haris" userId="e4c56b5cb11cabc3" providerId="LiveId" clId="{FD386B13-4D5B-47DC-8477-24EA6D95A580}" dt="2021-03-30T04:14:59.692" v="16" actId="1076"/>
          <ac:spMkLst>
            <pc:docMk/>
            <pc:sldMk cId="255496797" sldId="282"/>
            <ac:spMk id="13" creationId="{ECC54B3F-5086-4782-B5AB-3CECEAC8D0D2}"/>
          </ac:spMkLst>
        </pc:spChg>
        <pc:spChg chg="mod">
          <ac:chgData name="Humaidi Haris" userId="e4c56b5cb11cabc3" providerId="LiveId" clId="{FD386B13-4D5B-47DC-8477-24EA6D95A580}" dt="2021-03-30T04:14:59.692" v="16" actId="1076"/>
          <ac:spMkLst>
            <pc:docMk/>
            <pc:sldMk cId="255496797" sldId="282"/>
            <ac:spMk id="14" creationId="{F42C425F-832A-4C13-8FAD-0EA22136E6E0}"/>
          </ac:spMkLst>
        </pc:spChg>
        <pc:spChg chg="mod">
          <ac:chgData name="Humaidi Haris" userId="e4c56b5cb11cabc3" providerId="LiveId" clId="{FD386B13-4D5B-47DC-8477-24EA6D95A580}" dt="2021-03-30T04:14:59.692" v="16" actId="1076"/>
          <ac:spMkLst>
            <pc:docMk/>
            <pc:sldMk cId="255496797" sldId="282"/>
            <ac:spMk id="15" creationId="{3A78ED78-1F19-4133-898A-EC1110269539}"/>
          </ac:spMkLst>
        </pc:spChg>
        <pc:spChg chg="mod">
          <ac:chgData name="Humaidi Haris" userId="e4c56b5cb11cabc3" providerId="LiveId" clId="{FD386B13-4D5B-47DC-8477-24EA6D95A580}" dt="2021-03-30T04:14:59.692" v="16" actId="1076"/>
          <ac:spMkLst>
            <pc:docMk/>
            <pc:sldMk cId="255496797" sldId="282"/>
            <ac:spMk id="16" creationId="{8EB60CBB-32CD-4055-BF36-5C323BE4D4CE}"/>
          </ac:spMkLst>
        </pc:spChg>
        <pc:spChg chg="mod">
          <ac:chgData name="Humaidi Haris" userId="e4c56b5cb11cabc3" providerId="LiveId" clId="{FD386B13-4D5B-47DC-8477-24EA6D95A580}" dt="2021-03-30T04:14:59.692" v="16" actId="1076"/>
          <ac:spMkLst>
            <pc:docMk/>
            <pc:sldMk cId="255496797" sldId="282"/>
            <ac:spMk id="17" creationId="{A8DCFFD8-88CA-487B-ABBA-B3AD7D1EBDB6}"/>
          </ac:spMkLst>
        </pc:spChg>
        <pc:spChg chg="mod">
          <ac:chgData name="Humaidi Haris" userId="e4c56b5cb11cabc3" providerId="LiveId" clId="{FD386B13-4D5B-47DC-8477-24EA6D95A580}" dt="2021-03-30T04:14:59.692" v="16" actId="1076"/>
          <ac:spMkLst>
            <pc:docMk/>
            <pc:sldMk cId="255496797" sldId="282"/>
            <ac:spMk id="18" creationId="{5D805488-33E4-49D6-BDD6-EE6E96EE9BEE}"/>
          </ac:spMkLst>
        </pc:spChg>
        <pc:spChg chg="mod">
          <ac:chgData name="Humaidi Haris" userId="e4c56b5cb11cabc3" providerId="LiveId" clId="{FD386B13-4D5B-47DC-8477-24EA6D95A580}" dt="2021-03-30T04:14:59.692" v="16" actId="1076"/>
          <ac:spMkLst>
            <pc:docMk/>
            <pc:sldMk cId="255496797" sldId="282"/>
            <ac:spMk id="19" creationId="{00000000-0000-0000-0000-000000000000}"/>
          </ac:spMkLst>
        </pc:spChg>
        <pc:spChg chg="mod">
          <ac:chgData name="Humaidi Haris" userId="e4c56b5cb11cabc3" providerId="LiveId" clId="{FD386B13-4D5B-47DC-8477-24EA6D95A580}" dt="2021-03-30T04:14:59.692" v="16" actId="1076"/>
          <ac:spMkLst>
            <pc:docMk/>
            <pc:sldMk cId="255496797" sldId="282"/>
            <ac:spMk id="21" creationId="{00000000-0000-0000-0000-000000000000}"/>
          </ac:spMkLst>
        </pc:spChg>
        <pc:spChg chg="mod">
          <ac:chgData name="Humaidi Haris" userId="e4c56b5cb11cabc3" providerId="LiveId" clId="{FD386B13-4D5B-47DC-8477-24EA6D95A580}" dt="2021-03-30T04:14:59.692" v="16" actId="1076"/>
          <ac:spMkLst>
            <pc:docMk/>
            <pc:sldMk cId="255496797" sldId="282"/>
            <ac:spMk id="22" creationId="{00000000-0000-0000-0000-000000000000}"/>
          </ac:spMkLst>
        </pc:spChg>
        <pc:spChg chg="mod">
          <ac:chgData name="Humaidi Haris" userId="e4c56b5cb11cabc3" providerId="LiveId" clId="{FD386B13-4D5B-47DC-8477-24EA6D95A580}" dt="2021-03-30T04:14:59.692" v="16" actId="1076"/>
          <ac:spMkLst>
            <pc:docMk/>
            <pc:sldMk cId="255496797" sldId="282"/>
            <ac:spMk id="23" creationId="{00000000-0000-0000-0000-000000000000}"/>
          </ac:spMkLst>
        </pc:spChg>
        <pc:spChg chg="mod">
          <ac:chgData name="Humaidi Haris" userId="e4c56b5cb11cabc3" providerId="LiveId" clId="{FD386B13-4D5B-47DC-8477-24EA6D95A580}" dt="2021-03-30T04:14:59.692" v="16" actId="1076"/>
          <ac:spMkLst>
            <pc:docMk/>
            <pc:sldMk cId="255496797" sldId="282"/>
            <ac:spMk id="24" creationId="{00000000-0000-0000-0000-000000000000}"/>
          </ac:spMkLst>
        </pc:spChg>
        <pc:spChg chg="mod">
          <ac:chgData name="Humaidi Haris" userId="e4c56b5cb11cabc3" providerId="LiveId" clId="{FD386B13-4D5B-47DC-8477-24EA6D95A580}" dt="2021-03-30T04:14:59.692" v="16" actId="1076"/>
          <ac:spMkLst>
            <pc:docMk/>
            <pc:sldMk cId="255496797" sldId="282"/>
            <ac:spMk id="25" creationId="{00000000-0000-0000-0000-000000000000}"/>
          </ac:spMkLst>
        </pc:spChg>
        <pc:spChg chg="mod">
          <ac:chgData name="Humaidi Haris" userId="e4c56b5cb11cabc3" providerId="LiveId" clId="{FD386B13-4D5B-47DC-8477-24EA6D95A580}" dt="2021-03-30T04:14:59.692" v="16" actId="1076"/>
          <ac:spMkLst>
            <pc:docMk/>
            <pc:sldMk cId="255496797" sldId="282"/>
            <ac:spMk id="26" creationId="{00000000-0000-0000-0000-000000000000}"/>
          </ac:spMkLst>
        </pc:spChg>
        <pc:spChg chg="mod">
          <ac:chgData name="Humaidi Haris" userId="e4c56b5cb11cabc3" providerId="LiveId" clId="{FD386B13-4D5B-47DC-8477-24EA6D95A580}" dt="2021-03-30T04:14:59.692" v="16" actId="1076"/>
          <ac:spMkLst>
            <pc:docMk/>
            <pc:sldMk cId="255496797" sldId="282"/>
            <ac:spMk id="27" creationId="{00000000-0000-0000-0000-000000000000}"/>
          </ac:spMkLst>
        </pc:spChg>
        <pc:spChg chg="mod">
          <ac:chgData name="Humaidi Haris" userId="e4c56b5cb11cabc3" providerId="LiveId" clId="{FD386B13-4D5B-47DC-8477-24EA6D95A580}" dt="2021-03-30T04:14:59.692" v="16" actId="1076"/>
          <ac:spMkLst>
            <pc:docMk/>
            <pc:sldMk cId="255496797" sldId="282"/>
            <ac:spMk id="28" creationId="{00000000-0000-0000-0000-000000000000}"/>
          </ac:spMkLst>
        </pc:spChg>
        <pc:spChg chg="mod">
          <ac:chgData name="Humaidi Haris" userId="e4c56b5cb11cabc3" providerId="LiveId" clId="{FD386B13-4D5B-47DC-8477-24EA6D95A580}" dt="2021-03-30T04:14:59.692" v="16" actId="1076"/>
          <ac:spMkLst>
            <pc:docMk/>
            <pc:sldMk cId="255496797" sldId="282"/>
            <ac:spMk id="29" creationId="{00000000-0000-0000-0000-000000000000}"/>
          </ac:spMkLst>
        </pc:spChg>
        <pc:spChg chg="mod">
          <ac:chgData name="Humaidi Haris" userId="e4c56b5cb11cabc3" providerId="LiveId" clId="{FD386B13-4D5B-47DC-8477-24EA6D95A580}" dt="2021-03-30T04:14:59.692" v="16" actId="1076"/>
          <ac:spMkLst>
            <pc:docMk/>
            <pc:sldMk cId="255496797" sldId="282"/>
            <ac:spMk id="30" creationId="{00000000-0000-0000-0000-000000000000}"/>
          </ac:spMkLst>
        </pc:spChg>
        <pc:spChg chg="mod">
          <ac:chgData name="Humaidi Haris" userId="e4c56b5cb11cabc3" providerId="LiveId" clId="{FD386B13-4D5B-47DC-8477-24EA6D95A580}" dt="2021-03-30T04:14:59.692" v="16" actId="1076"/>
          <ac:spMkLst>
            <pc:docMk/>
            <pc:sldMk cId="255496797" sldId="282"/>
            <ac:spMk id="31" creationId="{00000000-0000-0000-0000-000000000000}"/>
          </ac:spMkLst>
        </pc:spChg>
        <pc:spChg chg="mod">
          <ac:chgData name="Humaidi Haris" userId="e4c56b5cb11cabc3" providerId="LiveId" clId="{FD386B13-4D5B-47DC-8477-24EA6D95A580}" dt="2021-03-30T04:14:59.692" v="16" actId="1076"/>
          <ac:spMkLst>
            <pc:docMk/>
            <pc:sldMk cId="255496797" sldId="282"/>
            <ac:spMk id="32" creationId="{00000000-0000-0000-0000-000000000000}"/>
          </ac:spMkLst>
        </pc:spChg>
        <pc:spChg chg="mod">
          <ac:chgData name="Humaidi Haris" userId="e4c56b5cb11cabc3" providerId="LiveId" clId="{FD386B13-4D5B-47DC-8477-24EA6D95A580}" dt="2021-03-30T04:14:59.692" v="16" actId="1076"/>
          <ac:spMkLst>
            <pc:docMk/>
            <pc:sldMk cId="255496797" sldId="282"/>
            <ac:spMk id="33" creationId="{00000000-0000-0000-0000-000000000000}"/>
          </ac:spMkLst>
        </pc:spChg>
        <pc:spChg chg="mod">
          <ac:chgData name="Humaidi Haris" userId="e4c56b5cb11cabc3" providerId="LiveId" clId="{FD386B13-4D5B-47DC-8477-24EA6D95A580}" dt="2021-03-30T04:14:59.692" v="16" actId="1076"/>
          <ac:spMkLst>
            <pc:docMk/>
            <pc:sldMk cId="255496797" sldId="282"/>
            <ac:spMk id="34" creationId="{00000000-0000-0000-0000-000000000000}"/>
          </ac:spMkLst>
        </pc:spChg>
        <pc:spChg chg="mod">
          <ac:chgData name="Humaidi Haris" userId="e4c56b5cb11cabc3" providerId="LiveId" clId="{FD386B13-4D5B-47DC-8477-24EA6D95A580}" dt="2021-03-30T04:14:59.692" v="16" actId="1076"/>
          <ac:spMkLst>
            <pc:docMk/>
            <pc:sldMk cId="255496797" sldId="282"/>
            <ac:spMk id="35" creationId="{00000000-0000-0000-0000-000000000000}"/>
          </ac:spMkLst>
        </pc:spChg>
        <pc:spChg chg="mod">
          <ac:chgData name="Humaidi Haris" userId="e4c56b5cb11cabc3" providerId="LiveId" clId="{FD386B13-4D5B-47DC-8477-24EA6D95A580}" dt="2021-03-30T04:14:59.692" v="16" actId="1076"/>
          <ac:spMkLst>
            <pc:docMk/>
            <pc:sldMk cId="255496797" sldId="282"/>
            <ac:spMk id="36" creationId="{00000000-0000-0000-0000-000000000000}"/>
          </ac:spMkLst>
        </pc:spChg>
        <pc:spChg chg="mod">
          <ac:chgData name="Humaidi Haris" userId="e4c56b5cb11cabc3" providerId="LiveId" clId="{FD386B13-4D5B-47DC-8477-24EA6D95A580}" dt="2021-03-30T04:14:59.692" v="16" actId="1076"/>
          <ac:spMkLst>
            <pc:docMk/>
            <pc:sldMk cId="255496797" sldId="282"/>
            <ac:spMk id="37" creationId="{00000000-0000-0000-0000-000000000000}"/>
          </ac:spMkLst>
        </pc:spChg>
        <pc:spChg chg="mod">
          <ac:chgData name="Humaidi Haris" userId="e4c56b5cb11cabc3" providerId="LiveId" clId="{FD386B13-4D5B-47DC-8477-24EA6D95A580}" dt="2021-03-30T04:14:59.692" v="16" actId="1076"/>
          <ac:spMkLst>
            <pc:docMk/>
            <pc:sldMk cId="255496797" sldId="282"/>
            <ac:spMk id="38" creationId="{00000000-0000-0000-0000-000000000000}"/>
          </ac:spMkLst>
        </pc:spChg>
        <pc:spChg chg="mod">
          <ac:chgData name="Humaidi Haris" userId="e4c56b5cb11cabc3" providerId="LiveId" clId="{FD386B13-4D5B-47DC-8477-24EA6D95A580}" dt="2021-03-30T04:14:59.692" v="16" actId="1076"/>
          <ac:spMkLst>
            <pc:docMk/>
            <pc:sldMk cId="255496797" sldId="282"/>
            <ac:spMk id="39" creationId="{00000000-0000-0000-0000-000000000000}"/>
          </ac:spMkLst>
        </pc:spChg>
        <pc:spChg chg="mod">
          <ac:chgData name="Humaidi Haris" userId="e4c56b5cb11cabc3" providerId="LiveId" clId="{FD386B13-4D5B-47DC-8477-24EA6D95A580}" dt="2021-03-30T04:14:59.692" v="16" actId="1076"/>
          <ac:spMkLst>
            <pc:docMk/>
            <pc:sldMk cId="255496797" sldId="282"/>
            <ac:spMk id="40" creationId="{00000000-0000-0000-0000-000000000000}"/>
          </ac:spMkLst>
        </pc:spChg>
        <pc:grpChg chg="mod">
          <ac:chgData name="Humaidi Haris" userId="e4c56b5cb11cabc3" providerId="LiveId" clId="{FD386B13-4D5B-47DC-8477-24EA6D95A580}" dt="2021-03-30T04:14:59.692" v="16" actId="1076"/>
          <ac:grpSpMkLst>
            <pc:docMk/>
            <pc:sldMk cId="255496797" sldId="282"/>
            <ac:grpSpMk id="11" creationId="{00000000-0000-0000-0000-000000000000}"/>
          </ac:grpSpMkLst>
        </pc:grpChg>
        <pc:grpChg chg="mod">
          <ac:chgData name="Humaidi Haris" userId="e4c56b5cb11cabc3" providerId="LiveId" clId="{FD386B13-4D5B-47DC-8477-24EA6D95A580}" dt="2021-03-30T04:14:59.692" v="16" actId="1076"/>
          <ac:grpSpMkLst>
            <pc:docMk/>
            <pc:sldMk cId="255496797" sldId="282"/>
            <ac:grpSpMk id="20" creationId="{00000000-0000-0000-0000-000000000000}"/>
          </ac:grpSpMkLst>
        </pc:grpChg>
      </pc:sldChg>
      <pc:sldChg chg="modSp">
        <pc:chgData name="Humaidi Haris" userId="e4c56b5cb11cabc3" providerId="LiveId" clId="{FD386B13-4D5B-47DC-8477-24EA6D95A580}" dt="2021-03-30T04:15:36.974" v="17"/>
        <pc:sldMkLst>
          <pc:docMk/>
          <pc:sldMk cId="569767069" sldId="283"/>
        </pc:sldMkLst>
        <pc:picChg chg="mod">
          <ac:chgData name="Humaidi Haris" userId="e4c56b5cb11cabc3" providerId="LiveId" clId="{FD386B13-4D5B-47DC-8477-24EA6D95A580}" dt="2021-03-30T04:15:36.974" v="17"/>
          <ac:picMkLst>
            <pc:docMk/>
            <pc:sldMk cId="569767069" sldId="283"/>
            <ac:picMk id="10" creationId="{00000000-0000-0000-0000-000000000000}"/>
          </ac:picMkLst>
        </pc:picChg>
      </pc:sldChg>
      <pc:sldChg chg="modSp">
        <pc:chgData name="Humaidi Haris" userId="e4c56b5cb11cabc3" providerId="LiveId" clId="{FD386B13-4D5B-47DC-8477-24EA6D95A580}" dt="2021-03-30T04:09:24.581" v="4" actId="1076"/>
        <pc:sldMkLst>
          <pc:docMk/>
          <pc:sldMk cId="368924309" sldId="285"/>
        </pc:sldMkLst>
        <pc:picChg chg="mod">
          <ac:chgData name="Humaidi Haris" userId="e4c56b5cb11cabc3" providerId="LiveId" clId="{FD386B13-4D5B-47DC-8477-24EA6D95A580}" dt="2021-03-30T04:09:24.581" v="4" actId="1076"/>
          <ac:picMkLst>
            <pc:docMk/>
            <pc:sldMk cId="368924309" sldId="285"/>
            <ac:picMk id="1026" creationId="{00000000-0000-0000-0000-000000000000}"/>
          </ac:picMkLst>
        </pc:picChg>
      </pc:sldChg>
      <pc:sldChg chg="modSp mod">
        <pc:chgData name="Humaidi Haris" userId="e4c56b5cb11cabc3" providerId="LiveId" clId="{FD386B13-4D5B-47DC-8477-24EA6D95A580}" dt="2021-03-30T04:10:28.070" v="6" actId="1076"/>
        <pc:sldMkLst>
          <pc:docMk/>
          <pc:sldMk cId="1262482965" sldId="286"/>
        </pc:sldMkLst>
        <pc:picChg chg="mod">
          <ac:chgData name="Humaidi Haris" userId="e4c56b5cb11cabc3" providerId="LiveId" clId="{FD386B13-4D5B-47DC-8477-24EA6D95A580}" dt="2021-03-30T04:10:28.070" v="6" actId="1076"/>
          <ac:picMkLst>
            <pc:docMk/>
            <pc:sldMk cId="1262482965" sldId="286"/>
            <ac:picMk id="5" creationId="{00000000-0000-0000-0000-000000000000}"/>
          </ac:picMkLst>
        </pc:picChg>
      </pc:sldChg>
      <pc:sldChg chg="modSp mod">
        <pc:chgData name="Humaidi Haris" userId="e4c56b5cb11cabc3" providerId="LiveId" clId="{FD386B13-4D5B-47DC-8477-24EA6D95A580}" dt="2021-03-30T04:11:03.589" v="8" actId="1076"/>
        <pc:sldMkLst>
          <pc:docMk/>
          <pc:sldMk cId="2407666475" sldId="287"/>
        </pc:sldMkLst>
        <pc:picChg chg="mod">
          <ac:chgData name="Humaidi Haris" userId="e4c56b5cb11cabc3" providerId="LiveId" clId="{FD386B13-4D5B-47DC-8477-24EA6D95A580}" dt="2021-03-30T04:11:03.589" v="8" actId="1076"/>
          <ac:picMkLst>
            <pc:docMk/>
            <pc:sldMk cId="2407666475" sldId="287"/>
            <ac:picMk id="7" creationId="{00000000-0000-0000-0000-000000000000}"/>
          </ac:picMkLst>
        </pc:picChg>
      </pc:sldChg>
      <pc:sldChg chg="modSp mod">
        <pc:chgData name="Humaidi Haris" userId="e4c56b5cb11cabc3" providerId="LiveId" clId="{FD386B13-4D5B-47DC-8477-24EA6D95A580}" dt="2021-03-30T04:16:13.954" v="19" actId="1076"/>
        <pc:sldMkLst>
          <pc:docMk/>
          <pc:sldMk cId="4012241116" sldId="289"/>
        </pc:sldMkLst>
        <pc:picChg chg="mod">
          <ac:chgData name="Humaidi Haris" userId="e4c56b5cb11cabc3" providerId="LiveId" clId="{FD386B13-4D5B-47DC-8477-24EA6D95A580}" dt="2021-03-30T04:16:13.954" v="19" actId="1076"/>
          <ac:picMkLst>
            <pc:docMk/>
            <pc:sldMk cId="4012241116" sldId="289"/>
            <ac:picMk id="2" creationId="{00000000-0000-0000-0000-000000000000}"/>
          </ac:picMkLst>
        </pc:picChg>
      </pc:sldChg>
      <pc:sldChg chg="modSp mod">
        <pc:chgData name="Humaidi Haris" userId="e4c56b5cb11cabc3" providerId="LiveId" clId="{FD386B13-4D5B-47DC-8477-24EA6D95A580}" dt="2021-03-30T04:52:30.185" v="244" actId="20577"/>
        <pc:sldMkLst>
          <pc:docMk/>
          <pc:sldMk cId="1008224183" sldId="290"/>
        </pc:sldMkLst>
        <pc:spChg chg="mod">
          <ac:chgData name="Humaidi Haris" userId="e4c56b5cb11cabc3" providerId="LiveId" clId="{FD386B13-4D5B-47DC-8477-24EA6D95A580}" dt="2021-03-30T04:52:30.185" v="244" actId="20577"/>
          <ac:spMkLst>
            <pc:docMk/>
            <pc:sldMk cId="1008224183" sldId="290"/>
            <ac:spMk id="3" creationId="{00000000-0000-0000-0000-000000000000}"/>
          </ac:spMkLst>
        </pc:spChg>
      </pc:sldChg>
      <pc:sldChg chg="modSp mod">
        <pc:chgData name="Humaidi Haris" userId="e4c56b5cb11cabc3" providerId="LiveId" clId="{FD386B13-4D5B-47DC-8477-24EA6D95A580}" dt="2021-03-30T04:53:07.171" v="346" actId="5793"/>
        <pc:sldMkLst>
          <pc:docMk/>
          <pc:sldMk cId="2926750644" sldId="291"/>
        </pc:sldMkLst>
        <pc:spChg chg="mod">
          <ac:chgData name="Humaidi Haris" userId="e4c56b5cb11cabc3" providerId="LiveId" clId="{FD386B13-4D5B-47DC-8477-24EA6D95A580}" dt="2021-03-30T04:53:07.171" v="346" actId="5793"/>
          <ac:spMkLst>
            <pc:docMk/>
            <pc:sldMk cId="2926750644" sldId="291"/>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4E3F9C-E4BD-4F8A-9DBC-1BD47100B4B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31838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4E3F9C-E4BD-4F8A-9DBC-1BD47100B4B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138540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4E3F9C-E4BD-4F8A-9DBC-1BD47100B4B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358305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4E3F9C-E4BD-4F8A-9DBC-1BD47100B4B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949313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4E3F9C-E4BD-4F8A-9DBC-1BD47100B4B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209283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4E3F9C-E4BD-4F8A-9DBC-1BD47100B4B3}"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1366064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4E3F9C-E4BD-4F8A-9DBC-1BD47100B4B3}" type="datetimeFigureOut">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360477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4E3F9C-E4BD-4F8A-9DBC-1BD47100B4B3}" type="datetimeFigureOut">
              <a:rPr lang="en-US" smtClean="0"/>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367573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E3F9C-E4BD-4F8A-9DBC-1BD47100B4B3}" type="datetimeFigureOut">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765128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4E3F9C-E4BD-4F8A-9DBC-1BD47100B4B3}"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2882521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4E3F9C-E4BD-4F8A-9DBC-1BD47100B4B3}"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4F47-814A-4A17-AB0A-BF0E395E2635}" type="slidenum">
              <a:rPr lang="en-US" smtClean="0"/>
              <a:t>‹#›</a:t>
            </a:fld>
            <a:endParaRPr lang="en-US"/>
          </a:p>
        </p:txBody>
      </p:sp>
    </p:spTree>
    <p:extLst>
      <p:ext uri="{BB962C8B-B14F-4D97-AF65-F5344CB8AC3E}">
        <p14:creationId xmlns:p14="http://schemas.microsoft.com/office/powerpoint/2010/main" val="1466354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E3F9C-E4BD-4F8A-9DBC-1BD47100B4B3}" type="datetimeFigureOut">
              <a:rPr lang="en-US" smtClean="0"/>
              <a:t>3/30/2021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BF4F47-814A-4A17-AB0A-BF0E395E2635}" type="slidenum">
              <a:rPr lang="en-US" smtClean="0"/>
              <a:t>‹#›</a:t>
            </a:fld>
            <a:endParaRPr lang="en-US"/>
          </a:p>
        </p:txBody>
      </p:sp>
    </p:spTree>
    <p:extLst>
      <p:ext uri="{BB962C8B-B14F-4D97-AF65-F5344CB8AC3E}">
        <p14:creationId xmlns:p14="http://schemas.microsoft.com/office/powerpoint/2010/main" val="2162309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6239" y="3980866"/>
            <a:ext cx="11076181" cy="2259678"/>
          </a:xfrm>
        </p:spPr>
        <p:txBody>
          <a:bodyPr/>
          <a:lstStyle/>
          <a:p>
            <a:pPr algn="l"/>
            <a:r>
              <a:rPr lang="en-US" sz="2000" dirty="0"/>
              <a:t>KESATRIAAN ENTREPRENEUR INDONESIA</a:t>
            </a:r>
          </a:p>
          <a:p>
            <a:pPr algn="l"/>
            <a:r>
              <a:rPr lang="en-US" sz="2000" dirty="0"/>
              <a:t>DESKRIPSI </a:t>
            </a:r>
          </a:p>
          <a:p>
            <a:pPr algn="l"/>
            <a:r>
              <a:rPr lang="en-US" sz="2000" dirty="0"/>
              <a:t>M</a:t>
            </a:r>
            <a:r>
              <a:rPr lang="id-ID" sz="2000" dirty="0"/>
              <a:t>encetak </a:t>
            </a:r>
            <a:r>
              <a:rPr lang="en-US" sz="2000" dirty="0"/>
              <a:t>1.000.000 </a:t>
            </a:r>
            <a:r>
              <a:rPr lang="id-ID" sz="2000" dirty="0"/>
              <a:t>entrepreneur muda </a:t>
            </a:r>
            <a:r>
              <a:rPr lang="en-US" sz="2000" dirty="0"/>
              <a:t>yang </a:t>
            </a:r>
            <a:r>
              <a:rPr lang="en-US" sz="2000" dirty="0" err="1"/>
              <a:t>akan</a:t>
            </a:r>
            <a:r>
              <a:rPr lang="id-ID" sz="2000" dirty="0"/>
              <a:t> menopang perekenomian nasional menuju ekonomi </a:t>
            </a:r>
            <a:r>
              <a:rPr lang="en-US" sz="2000" dirty="0"/>
              <a:t>yang </a:t>
            </a:r>
            <a:r>
              <a:rPr lang="id-ID" sz="2000" dirty="0"/>
              <a:t>berdikari. </a:t>
            </a:r>
            <a:endParaRPr lang="en-US" sz="2000" dirty="0"/>
          </a:p>
          <a:p>
            <a:pPr algn="l"/>
            <a:endParaRPr lang="en-US" sz="2000" dirty="0"/>
          </a:p>
          <a:p>
            <a:pPr algn="l"/>
            <a:endParaRPr lang="en-US" dirty="0"/>
          </a:p>
        </p:txBody>
      </p:sp>
      <p:pic>
        <p:nvPicPr>
          <p:cNvPr id="4" name="Picture 3"/>
          <p:cNvPicPr>
            <a:picLocks noChangeAspect="1"/>
          </p:cNvPicPr>
          <p:nvPr/>
        </p:nvPicPr>
        <p:blipFill>
          <a:blip r:embed="rId2"/>
          <a:stretch>
            <a:fillRect/>
          </a:stretch>
        </p:blipFill>
        <p:spPr>
          <a:xfrm>
            <a:off x="396240" y="227554"/>
            <a:ext cx="6296791" cy="3541945"/>
          </a:xfrm>
          <a:prstGeom prst="rect">
            <a:avLst/>
          </a:prstGeom>
        </p:spPr>
      </p:pic>
      <p:sp>
        <p:nvSpPr>
          <p:cNvPr id="5" name="Subtitle 2"/>
          <p:cNvSpPr txBox="1">
            <a:spLocks/>
          </p:cNvSpPr>
          <p:nvPr/>
        </p:nvSpPr>
        <p:spPr>
          <a:xfrm>
            <a:off x="6693031" y="3101417"/>
            <a:ext cx="1574277" cy="4163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err="1"/>
              <a:t>Foto</a:t>
            </a:r>
            <a:r>
              <a:rPr lang="en-US" sz="2000" dirty="0"/>
              <a:t> </a:t>
            </a:r>
            <a:r>
              <a:rPr lang="en-US" sz="2000" dirty="0" err="1"/>
              <a:t>diganti</a:t>
            </a:r>
            <a:r>
              <a:rPr lang="en-US" sz="2000" dirty="0"/>
              <a:t> </a:t>
            </a:r>
            <a:endParaRPr lang="en-US" dirty="0"/>
          </a:p>
        </p:txBody>
      </p:sp>
      <p:pic>
        <p:nvPicPr>
          <p:cNvPr id="6" name="Picture 5"/>
          <p:cNvPicPr>
            <a:picLocks noChangeAspect="1"/>
          </p:cNvPicPr>
          <p:nvPr/>
        </p:nvPicPr>
        <p:blipFill rotWithShape="1">
          <a:blip r:embed="rId3"/>
          <a:srcRect l="12027" t="25604" r="49176" b="21458"/>
          <a:stretch/>
        </p:blipFill>
        <p:spPr>
          <a:xfrm>
            <a:off x="8267308" y="1341313"/>
            <a:ext cx="3137398" cy="2408004"/>
          </a:xfrm>
          <a:prstGeom prst="rect">
            <a:avLst/>
          </a:prstGeom>
        </p:spPr>
      </p:pic>
    </p:spTree>
    <p:extLst>
      <p:ext uri="{BB962C8B-B14F-4D97-AF65-F5344CB8AC3E}">
        <p14:creationId xmlns:p14="http://schemas.microsoft.com/office/powerpoint/2010/main" val="4168714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798" y="2561570"/>
            <a:ext cx="10515600" cy="1325563"/>
          </a:xfrm>
        </p:spPr>
        <p:txBody>
          <a:bodyPr/>
          <a:lstStyle/>
          <a:p>
            <a:pPr algn="ctr"/>
            <a:r>
              <a:rPr lang="en-US" dirty="0" err="1"/>
              <a:t>Profil</a:t>
            </a:r>
            <a:r>
              <a:rPr lang="en-US" dirty="0"/>
              <a:t> </a:t>
            </a:r>
            <a:r>
              <a:rPr lang="en-US" dirty="0" err="1"/>
              <a:t>kesatriaan</a:t>
            </a:r>
            <a:r>
              <a:rPr lang="en-US" dirty="0"/>
              <a:t> entrepreneur</a:t>
            </a:r>
          </a:p>
        </p:txBody>
      </p:sp>
    </p:spTree>
    <p:extLst>
      <p:ext uri="{BB962C8B-B14F-4D97-AF65-F5344CB8AC3E}">
        <p14:creationId xmlns:p14="http://schemas.microsoft.com/office/powerpoint/2010/main" val="228705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41792" y="388658"/>
            <a:ext cx="2506264" cy="523220"/>
          </a:xfrm>
          <a:prstGeom prst="rect">
            <a:avLst/>
          </a:prstGeom>
        </p:spPr>
        <p:txBody>
          <a:bodyPr wrap="none">
            <a:spAutoFit/>
          </a:bodyPr>
          <a:lstStyle/>
          <a:p>
            <a:r>
              <a:rPr lang="id-ID" sz="2800" b="1" dirty="0"/>
              <a:t>PENDAHULUAN</a:t>
            </a:r>
          </a:p>
        </p:txBody>
      </p:sp>
      <p:sp>
        <p:nvSpPr>
          <p:cNvPr id="11" name="Rectangle 10"/>
          <p:cNvSpPr/>
          <p:nvPr/>
        </p:nvSpPr>
        <p:spPr>
          <a:xfrm>
            <a:off x="2002810" y="1396506"/>
            <a:ext cx="3944203" cy="2862322"/>
          </a:xfrm>
          <a:prstGeom prst="rect">
            <a:avLst/>
          </a:prstGeom>
        </p:spPr>
        <p:txBody>
          <a:bodyPr wrap="square">
            <a:spAutoFit/>
          </a:bodyPr>
          <a:lstStyle/>
          <a:p>
            <a:pPr algn="just"/>
            <a:r>
              <a:rPr lang="id-ID" sz="1200" dirty="0"/>
              <a:t>Pada Februari 2018 jumlah angkatan kerja di Indonesia sebesar 133,9 juta orang, dimana 5,13 % diantaranya tidak memiliki pekerjaan atau pengangguran sebesar 6,8 juta orang. Penciptaan lapangan kerja dengan mengandalkan pertumbuhan ekonomi, masih belum mampu mengikuti pertumbuhan jumlah angkatan kerja di Indonesia, sehingga angka pengangguran sulit untuk ditekan. Sementara upaya untuk menumbuhkan lahirnya entrepreneur baru masih belum menjadi perhatian besar bagi banyak pihak, untuk menciptakan pertumbuhan lapangan kerja yang berkelanjutan. Selain itu, mendorong lahirnya entrepreneur baru juga merupakan salah satu langkah untuk mengurangi ketimpangan. Dengan semakin banyak entrepreneur baru yang memiliki usahanya sendiri dan mampu menghidupi pekerjanya, maka distribusi pendapatan akan menyebar.</a:t>
            </a:r>
          </a:p>
        </p:txBody>
      </p:sp>
      <p:sp>
        <p:nvSpPr>
          <p:cNvPr id="12" name="Rectangle 11"/>
          <p:cNvSpPr/>
          <p:nvPr/>
        </p:nvSpPr>
        <p:spPr>
          <a:xfrm>
            <a:off x="6479275" y="3661629"/>
            <a:ext cx="4053120" cy="2492990"/>
          </a:xfrm>
          <a:prstGeom prst="rect">
            <a:avLst/>
          </a:prstGeom>
        </p:spPr>
        <p:txBody>
          <a:bodyPr wrap="square">
            <a:spAutoFit/>
          </a:bodyPr>
          <a:lstStyle/>
          <a:p>
            <a:pPr algn="just"/>
            <a:r>
              <a:rPr lang="id-ID" sz="1200" dirty="0"/>
              <a:t>Data-data tentang jumlah dan perkembangan entrepreneur di Indonesia masih simpang siur. Badan Pusat Statistik menggunakan kriteria entrepreneur yang bersifat global. Kriteria tersebut memasukkan orang yang setidaknya ‘berusaha sendiri’, berani mengambil risiko dan menciptakan pekerjaan untuk orang lain. Sehingga data BPS akan menganggap seluruh jenis usaha sendiri, baik dengan pekerja tetap maupun tak tetap sebagai entrepreneur. Sementara kriteria Kementerian Koperasi dan UKM mensyaratkan survival rate minimal 42 bulan (3,5 tahun) yang dapat dikategorikan sebagai entrepreneur. Kemenkop hanya mengambil data BPS dari jumlah orang yang berusaha sendiri dibantu buruh tetap/dibayar sebagai kelompok entrepreneur.</a:t>
            </a:r>
          </a:p>
        </p:txBody>
      </p:sp>
      <p:sp>
        <p:nvSpPr>
          <p:cNvPr id="13" name="Rectangle 12"/>
          <p:cNvSpPr/>
          <p:nvPr/>
        </p:nvSpPr>
        <p:spPr>
          <a:xfrm>
            <a:off x="2159806" y="864582"/>
            <a:ext cx="2268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cxnSp>
        <p:nvCxnSpPr>
          <p:cNvPr id="15" name="Straight Connector 14"/>
          <p:cNvCxnSpPr/>
          <p:nvPr/>
        </p:nvCxnSpPr>
        <p:spPr>
          <a:xfrm>
            <a:off x="1902182" y="1480134"/>
            <a:ext cx="0" cy="270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6026507" y="1494167"/>
            <a:ext cx="0" cy="270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6466932" y="3661629"/>
            <a:ext cx="0" cy="252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10560427" y="3648124"/>
            <a:ext cx="0" cy="252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sp>
        <p:nvSpPr>
          <p:cNvPr id="19" name="Snip Single Corner Rectangle 18"/>
          <p:cNvSpPr/>
          <p:nvPr/>
        </p:nvSpPr>
        <p:spPr>
          <a:xfrm>
            <a:off x="1143001" y="4593393"/>
            <a:ext cx="4285397" cy="226460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a:off x="5264624" y="6632767"/>
            <a:ext cx="5788794" cy="237455"/>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pic>
        <p:nvPicPr>
          <p:cNvPr id="1026" name="Picture 2" descr="https://sa.kapamilya.com/absnews/abscbnnews/media/2018/news/01/27/entre.jpg"/>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021765" y="853302"/>
            <a:ext cx="4081152" cy="2719336"/>
          </a:xfrm>
          <a:prstGeom prst="rect">
            <a:avLst/>
          </a:prstGeom>
          <a:noFill/>
          <a:extLst>
            <a:ext uri="{909E8E84-426E-40DD-AFC4-6F175D3DCCD1}">
              <a14:hiddenFill xmlns:a14="http://schemas.microsoft.com/office/drawing/2010/main">
                <a:solidFill>
                  <a:srgbClr val="FFFFFF"/>
                </a:solidFill>
              </a14:hiddenFill>
            </a:ext>
          </a:extLst>
        </p:spPr>
      </p:pic>
      <p:sp>
        <p:nvSpPr>
          <p:cNvPr id="23" name="Snip Single Corner Rectangle 22"/>
          <p:cNvSpPr/>
          <p:nvPr/>
        </p:nvSpPr>
        <p:spPr>
          <a:xfrm rot="10800000">
            <a:off x="9503494" y="-30478"/>
            <a:ext cx="1549924" cy="419136"/>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a:off x="1143000" y="-30477"/>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68924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3749" t="5235" r="4797" b="3551"/>
          <a:stretch/>
        </p:blipFill>
        <p:spPr>
          <a:xfrm>
            <a:off x="2367042" y="2212310"/>
            <a:ext cx="7902054" cy="4097834"/>
          </a:xfrm>
          <a:prstGeom prst="rect">
            <a:avLst/>
          </a:prstGeom>
        </p:spPr>
      </p:pic>
      <p:sp>
        <p:nvSpPr>
          <p:cNvPr id="2" name="Rectangle 1"/>
          <p:cNvSpPr/>
          <p:nvPr/>
        </p:nvSpPr>
        <p:spPr>
          <a:xfrm>
            <a:off x="1720485" y="618027"/>
            <a:ext cx="5277405" cy="1569660"/>
          </a:xfrm>
          <a:prstGeom prst="rect">
            <a:avLst/>
          </a:prstGeom>
        </p:spPr>
        <p:txBody>
          <a:bodyPr wrap="square">
            <a:spAutoFit/>
          </a:bodyPr>
          <a:lstStyle/>
          <a:p>
            <a:pPr algn="just"/>
            <a:r>
              <a:rPr lang="id-ID" sz="1200" dirty="0"/>
              <a:t>Berdasarkan kriteria Kemenkop tersebut, maka pada Februari 2018 terdapat 4,67 juta entrepreneur di Indonesia atau sebesar 1,76 % dari jumlah penduduk. Dari 4,67 juta jumlah entrepreneur yang ada, jumlah entrepreneur muda usia 16-30 tahun hanya berjumlah 867.952 orang,  (atau 1,36 % dari 63,8 juta jumlah pemuda). Untuk menjadi negara maju, setidaknya diperlukan jumlah entrepreneur sebesar 2 % dari jumlah penduduk, atau sekitar 5,3 juta entrepreneur. Dari jumlah entrepreneur yang ada, diperlukan setidaknya 0,63 juta entrepreneur baru untuk memenuhi angka 2% tersebut.</a:t>
            </a:r>
          </a:p>
        </p:txBody>
      </p:sp>
      <p:cxnSp>
        <p:nvCxnSpPr>
          <p:cNvPr id="3" name="Straight Connector 2"/>
          <p:cNvCxnSpPr/>
          <p:nvPr/>
        </p:nvCxnSpPr>
        <p:spPr>
          <a:xfrm>
            <a:off x="1578912" y="672619"/>
            <a:ext cx="0" cy="144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7120721" y="618027"/>
            <a:ext cx="0" cy="1440000"/>
          </a:xfrm>
          <a:prstGeom prst="line">
            <a:avLst/>
          </a:prstGeom>
          <a:ln>
            <a:solidFill>
              <a:srgbClr val="427DB5"/>
            </a:solidFill>
          </a:ln>
        </p:spPr>
        <p:style>
          <a:lnRef idx="1">
            <a:schemeClr val="dk1"/>
          </a:lnRef>
          <a:fillRef idx="0">
            <a:schemeClr val="dk1"/>
          </a:fillRef>
          <a:effectRef idx="0">
            <a:schemeClr val="dk1"/>
          </a:effectRef>
          <a:fontRef idx="minor">
            <a:schemeClr val="tx1"/>
          </a:fontRef>
        </p:style>
      </p:cxnSp>
      <p:sp>
        <p:nvSpPr>
          <p:cNvPr id="7" name="Snip Single Corner Rectangle 6"/>
          <p:cNvSpPr/>
          <p:nvPr/>
        </p:nvSpPr>
        <p:spPr>
          <a:xfrm>
            <a:off x="1143000" y="6494494"/>
            <a:ext cx="4953000" cy="363506"/>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1948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9" name="Snip Single Corner Rectangle 8"/>
          <p:cNvSpPr/>
          <p:nvPr/>
        </p:nvSpPr>
        <p:spPr>
          <a:xfrm rot="10800000">
            <a:off x="7311788" y="-1520"/>
            <a:ext cx="3741629" cy="43824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1143000" y="0"/>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26248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4063" y="520899"/>
            <a:ext cx="5370637" cy="523220"/>
          </a:xfrm>
          <a:prstGeom prst="rect">
            <a:avLst/>
          </a:prstGeom>
        </p:spPr>
        <p:txBody>
          <a:bodyPr wrap="none">
            <a:spAutoFit/>
          </a:bodyPr>
          <a:lstStyle/>
          <a:p>
            <a:r>
              <a:rPr lang="id-ID" sz="2800" b="1" dirty="0">
                <a:ea typeface="Calibri" panose="020F0502020204030204" pitchFamily="34" charset="0"/>
              </a:rPr>
              <a:t>MENCETAK ENTREPRENEUR MUDA</a:t>
            </a:r>
            <a:endParaRPr lang="id-ID" sz="2800" dirty="0"/>
          </a:p>
        </p:txBody>
      </p:sp>
      <p:sp>
        <p:nvSpPr>
          <p:cNvPr id="3" name="Rectangle 2"/>
          <p:cNvSpPr/>
          <p:nvPr/>
        </p:nvSpPr>
        <p:spPr>
          <a:xfrm>
            <a:off x="1745760" y="979710"/>
            <a:ext cx="5148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 name="Rectangle 3"/>
          <p:cNvSpPr/>
          <p:nvPr/>
        </p:nvSpPr>
        <p:spPr>
          <a:xfrm>
            <a:off x="1668486" y="1357910"/>
            <a:ext cx="5410319" cy="1938992"/>
          </a:xfrm>
          <a:prstGeom prst="rect">
            <a:avLst/>
          </a:prstGeom>
        </p:spPr>
        <p:txBody>
          <a:bodyPr wrap="square">
            <a:spAutoFit/>
          </a:bodyPr>
          <a:lstStyle/>
          <a:p>
            <a:pPr algn="just"/>
            <a:r>
              <a:rPr lang="id-ID" sz="1200" dirty="0"/>
              <a:t>IMF memprediksikan Indonesia di tahun 2020 akan menempati peringkat 12 ekonomi di dunia. Standard Chartered Bank juga memprediksi bahwa Indonesia akan menjadi kekuatan baru ekonomi dunia pada tahun 2020, sementara itu Goldman Sachs memprediksi Indonesia akan menjadi kekuatan ekonomi nomor tujuh bersama dengan China, Amerika Serikat, India, Brazil, Meksiko dan Rusia. Tahun tersebut akan menjadi tonggak yang menentukan masa depan perekonomian Indonesia, baik nasional maupun di tataran global. Pada tahun 2020-2035 Indonesia mendapatkan berkah bonus demografi. Bonus demografi menjadi modal bagi peningkatan produktifitas ekonomi dan pengembangan pasar lokal, dengan tingginya jumlah tenaga kerja usia muda.</a:t>
            </a:r>
          </a:p>
        </p:txBody>
      </p:sp>
      <p:sp>
        <p:nvSpPr>
          <p:cNvPr id="5" name="Rectangle 4"/>
          <p:cNvSpPr/>
          <p:nvPr/>
        </p:nvSpPr>
        <p:spPr>
          <a:xfrm>
            <a:off x="1668486" y="3450105"/>
            <a:ext cx="5410318" cy="1384995"/>
          </a:xfrm>
          <a:prstGeom prst="rect">
            <a:avLst/>
          </a:prstGeom>
        </p:spPr>
        <p:txBody>
          <a:bodyPr wrap="square">
            <a:spAutoFit/>
          </a:bodyPr>
          <a:lstStyle/>
          <a:p>
            <a:pPr algn="just"/>
            <a:r>
              <a:rPr lang="id-ID" sz="1200" dirty="0"/>
              <a:t>Pada tahun 2018, proporsi kaum muda yang berusia 16-30 tahun berjumlah 63,82 juta jiwa atau 24,08 % dari total jumlah penduduk. Kelompok usia ini terdiri dari dua generasi yang berbeda, yakni generasi-X yang lahir di tahun 1960-1980 serta generasi-Y atau generasi millenial yang lahir di tahun 1980-2000. Potensi besar sebagai sumber entrepreneur muda yang akan menggerakkan ekonomi nasional di masa mendatang adalah generasi millenial, yakni kaum muda yang saat ini berada pada rentang usia 16-30 tahun.</a:t>
            </a:r>
          </a:p>
        </p:txBody>
      </p: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52246" y="1089296"/>
            <a:ext cx="3334921" cy="3146962"/>
          </a:xfrm>
          <a:prstGeom prst="rect">
            <a:avLst/>
          </a:prstGeom>
        </p:spPr>
      </p:pic>
      <p:sp>
        <p:nvSpPr>
          <p:cNvPr id="8" name="Snip Single Corner Rectangle 7"/>
          <p:cNvSpPr/>
          <p:nvPr/>
        </p:nvSpPr>
        <p:spPr>
          <a:xfrm>
            <a:off x="1143000" y="6433494"/>
            <a:ext cx="4953001"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1948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10" name="Snip Single Corner Rectangle 9"/>
          <p:cNvSpPr/>
          <p:nvPr/>
        </p:nvSpPr>
        <p:spPr>
          <a:xfrm rot="10800000">
            <a:off x="6947425" y="-1520"/>
            <a:ext cx="4105992" cy="43824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1143000" y="0"/>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12" name="Rectangle 11"/>
          <p:cNvSpPr/>
          <p:nvPr/>
        </p:nvSpPr>
        <p:spPr>
          <a:xfrm>
            <a:off x="7352246" y="4347321"/>
            <a:ext cx="3253521" cy="1938992"/>
          </a:xfrm>
          <a:prstGeom prst="rect">
            <a:avLst/>
          </a:prstGeom>
        </p:spPr>
        <p:txBody>
          <a:bodyPr wrap="square">
            <a:spAutoFit/>
          </a:bodyPr>
          <a:lstStyle/>
          <a:p>
            <a:pPr algn="just"/>
            <a:r>
              <a:rPr lang="id-ID" sz="1200" dirty="0"/>
              <a:t>Wajah Indonesia tahun 2020 akan sangat ditentukan pertemuan tiga entitas diatas yakni kombinasi antara masyarakat urban, kelas menengah, dan millennial. Merekalah yang akan menjadi pelaku utama sejarah Indonesia di masa mendatang, saya menyebut mereka sebagai The Urban Middle-Class Millennials. Jumlah generasi muda yang memiliki karakter </a:t>
            </a:r>
            <a:r>
              <a:rPr lang="id-ID" sz="1200" i="1" dirty="0"/>
              <a:t>Urban Middle-Class Millennials </a:t>
            </a:r>
            <a:r>
              <a:rPr lang="id-ID" sz="1200" dirty="0"/>
              <a:t>pada tahun 2020 diperkirakan berjumlah 35 juta jiwa.</a:t>
            </a:r>
          </a:p>
        </p:txBody>
      </p:sp>
      <p:sp>
        <p:nvSpPr>
          <p:cNvPr id="14" name="Rectangle 13"/>
          <p:cNvSpPr/>
          <p:nvPr/>
        </p:nvSpPr>
        <p:spPr>
          <a:xfrm>
            <a:off x="1668485" y="4888825"/>
            <a:ext cx="5410319" cy="1384995"/>
          </a:xfrm>
          <a:prstGeom prst="rect">
            <a:avLst/>
          </a:prstGeom>
        </p:spPr>
        <p:txBody>
          <a:bodyPr wrap="square">
            <a:spAutoFit/>
          </a:bodyPr>
          <a:lstStyle/>
          <a:p>
            <a:pPr algn="just"/>
            <a:r>
              <a:rPr lang="id-ID" sz="1200" dirty="0"/>
              <a:t>Hasil riset yang dirilis oleh Pew Research Center secara gamblang menjelaskan bahwa Generasi Millennial merupakan generasi yang unik, karena banyak dipengaruhi oleh perkembangan teknologi pintar, munculnya smartphone, meluasnya internet dan jejaring sosial media. Hal tersebut banyak mempengaruhi pola pikir, nilai-nilai dan perilaku yang dianut. Generasi Millennial ditahun 2020 berada pada puncak keemasan kehidupan mereka baik dari sisi kehidupan pribadi maupun kehidupan masyarakatnya.</a:t>
            </a:r>
          </a:p>
        </p:txBody>
      </p:sp>
    </p:spTree>
    <p:extLst>
      <p:ext uri="{BB962C8B-B14F-4D97-AF65-F5344CB8AC3E}">
        <p14:creationId xmlns:p14="http://schemas.microsoft.com/office/powerpoint/2010/main" val="2407666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10706" y="851541"/>
            <a:ext cx="3783834" cy="2492990"/>
          </a:xfrm>
          <a:prstGeom prst="rect">
            <a:avLst/>
          </a:prstGeom>
        </p:spPr>
        <p:txBody>
          <a:bodyPr wrap="square">
            <a:spAutoFit/>
          </a:bodyPr>
          <a:lstStyle/>
          <a:p>
            <a:pPr algn="just"/>
            <a:r>
              <a:rPr lang="id-ID" sz="1200" dirty="0"/>
              <a:t>Alvara Research Center menyebutkan setidaknya ada 3 karakter utama dari masyarakat urban middle-class millennials, yang mereka sebut dengan “3C”. Pertama adalah creative, mereka adalah orang yang biasa berpikir out of the box, kaya akan ide dan gagasan dan mampu mengkomunikasikan ide dan gagasan itu dengan cemerlang. Generasi millennial termasuk generasi kreatif, salah satu bukti yang menunjukkan adalah tumbuhnya industri start up dan industri kreatif lain yang di motori oleh anak muda. Go-Jek adalah salah satu buah kreativitas generasi millennials yang out of the box. Nadiem Makarim sebagai pendiri gojek, adalah generasi millennials yang lahir tahun 1984.</a:t>
            </a:r>
          </a:p>
        </p:txBody>
      </p:sp>
      <p:sp>
        <p:nvSpPr>
          <p:cNvPr id="4" name="Rectangle 3"/>
          <p:cNvSpPr/>
          <p:nvPr/>
        </p:nvSpPr>
        <p:spPr>
          <a:xfrm>
            <a:off x="810706" y="3525691"/>
            <a:ext cx="3783832" cy="1384995"/>
          </a:xfrm>
          <a:prstGeom prst="rect">
            <a:avLst/>
          </a:prstGeom>
        </p:spPr>
        <p:txBody>
          <a:bodyPr wrap="square">
            <a:spAutoFit/>
          </a:bodyPr>
          <a:lstStyle/>
          <a:p>
            <a:pPr algn="just"/>
            <a:r>
              <a:rPr lang="id-ID" sz="1200" dirty="0"/>
              <a:t>Kedua adalah connected, mereka adalah pribadi-pribadi yang pandai bersosialisasi terutama dalam komunitas yang mereka ikuti, mereka juga aktif berselancar di sosial media dan internet. Generasi milenial sangat fasih menggunakan facebook, twitter, path, instagram maupun sosial media yang lain. Sosial media dan internet sudah menjadi kebutuhan. </a:t>
            </a:r>
          </a:p>
        </p:txBody>
      </p:sp>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071" t="10133" r="3933" b="4492"/>
          <a:stretch/>
        </p:blipFill>
        <p:spPr>
          <a:xfrm>
            <a:off x="5050214" y="741149"/>
            <a:ext cx="5473522" cy="3799268"/>
          </a:xfrm>
          <a:prstGeom prst="rect">
            <a:avLst/>
          </a:prstGeom>
        </p:spPr>
      </p:pic>
      <p:sp>
        <p:nvSpPr>
          <p:cNvPr id="6" name="Rectangle 5"/>
          <p:cNvSpPr/>
          <p:nvPr/>
        </p:nvSpPr>
        <p:spPr>
          <a:xfrm>
            <a:off x="4911316" y="4624108"/>
            <a:ext cx="5751319" cy="1754326"/>
          </a:xfrm>
          <a:prstGeom prst="rect">
            <a:avLst/>
          </a:prstGeom>
        </p:spPr>
        <p:txBody>
          <a:bodyPr wrap="square">
            <a:spAutoFit/>
          </a:bodyPr>
          <a:lstStyle/>
          <a:p>
            <a:pPr lvl="0" algn="just"/>
            <a:r>
              <a:rPr lang="id-ID" sz="1200" dirty="0">
                <a:solidFill>
                  <a:prstClr val="black"/>
                </a:solidFill>
              </a:rPr>
              <a:t>Ketiga adalah confidence, mereka ini orang yang sangat percaya diri, berani mengemukakan pendapat dan tidak sungkan-sungkan berdebat di depan publik. Karakter tersebut terkonfirmasi jika kita melihat generasi millennials tak sungkansungkan berdebat melalui media sosial.</a:t>
            </a:r>
          </a:p>
          <a:p>
            <a:pPr lvl="0" algn="just"/>
            <a:endParaRPr lang="id-ID" sz="1200" dirty="0">
              <a:solidFill>
                <a:prstClr val="black"/>
              </a:solidFill>
            </a:endParaRPr>
          </a:p>
          <a:p>
            <a:pPr lvl="0" algn="just"/>
            <a:r>
              <a:rPr lang="id-ID" sz="1200" dirty="0">
                <a:solidFill>
                  <a:prstClr val="black"/>
                </a:solidFill>
              </a:rPr>
              <a:t>Gambaran diatas setidaknya cukup memberikan pemahaman bahwa sumber utama pelaku entrepreneur di masa mendatang, akan diwarnai oleh generasi millenial bersamaan dengan pertumbuhan jumlah kelas menengah dan cultur masyarakat perkotaan.</a:t>
            </a:r>
          </a:p>
        </p:txBody>
      </p:sp>
      <p:sp>
        <p:nvSpPr>
          <p:cNvPr id="7" name="Snip Single Corner Rectangle 6"/>
          <p:cNvSpPr/>
          <p:nvPr/>
        </p:nvSpPr>
        <p:spPr>
          <a:xfrm>
            <a:off x="1143000" y="6433494"/>
            <a:ext cx="3451538"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1948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9" name="Snip Single Corner Rectangle 8"/>
          <p:cNvSpPr/>
          <p:nvPr/>
        </p:nvSpPr>
        <p:spPr>
          <a:xfrm rot="10800000">
            <a:off x="8728656" y="-1520"/>
            <a:ext cx="2324761" cy="438248"/>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1143000" y="0"/>
            <a:ext cx="84240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387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6225" y="1441433"/>
            <a:ext cx="10515600" cy="4949940"/>
          </a:xfrm>
        </p:spPr>
        <p:txBody>
          <a:bodyPr>
            <a:normAutofit fontScale="92500" lnSpcReduction="20000"/>
          </a:bodyPr>
          <a:lstStyle/>
          <a:p>
            <a:pPr marL="0" indent="0" algn="just">
              <a:buNone/>
            </a:pPr>
            <a:r>
              <a:rPr lang="en-US" dirty="0" err="1"/>
              <a:t>Kesatriaan</a:t>
            </a:r>
            <a:r>
              <a:rPr lang="en-US" dirty="0"/>
              <a:t> Entrepreneur Indonesia </a:t>
            </a:r>
            <a:r>
              <a:rPr lang="en-US" dirty="0" err="1"/>
              <a:t>berpusat</a:t>
            </a:r>
            <a:r>
              <a:rPr lang="en-US" dirty="0"/>
              <a:t> di </a:t>
            </a:r>
            <a:r>
              <a:rPr lang="en-US" dirty="0" err="1"/>
              <a:t>Joglo</a:t>
            </a:r>
            <a:r>
              <a:rPr lang="en-US" dirty="0"/>
              <a:t> </a:t>
            </a:r>
            <a:r>
              <a:rPr lang="en-US" dirty="0" err="1"/>
              <a:t>Tumiyono</a:t>
            </a:r>
            <a:r>
              <a:rPr lang="en-US" dirty="0"/>
              <a:t>, </a:t>
            </a:r>
            <a:r>
              <a:rPr lang="en-US" dirty="0" err="1"/>
              <a:t>Desa</a:t>
            </a:r>
            <a:r>
              <a:rPr lang="en-US" dirty="0"/>
              <a:t> </a:t>
            </a:r>
            <a:r>
              <a:rPr lang="en-US" dirty="0" err="1"/>
              <a:t>Ngerangan</a:t>
            </a:r>
            <a:r>
              <a:rPr lang="en-US" dirty="0"/>
              <a:t>, </a:t>
            </a:r>
            <a:r>
              <a:rPr lang="en-US" dirty="0" err="1"/>
              <a:t>Kecamatan</a:t>
            </a:r>
            <a:r>
              <a:rPr lang="en-US" dirty="0"/>
              <a:t> </a:t>
            </a:r>
            <a:r>
              <a:rPr lang="en-US" dirty="0" err="1"/>
              <a:t>Bayat</a:t>
            </a:r>
            <a:r>
              <a:rPr lang="en-US" dirty="0"/>
              <a:t>, </a:t>
            </a:r>
            <a:r>
              <a:rPr lang="en-US" dirty="0" err="1"/>
              <a:t>Kabupaten</a:t>
            </a:r>
            <a:r>
              <a:rPr lang="en-US" dirty="0"/>
              <a:t> </a:t>
            </a:r>
            <a:r>
              <a:rPr lang="en-US" dirty="0" err="1"/>
              <a:t>Klaten</a:t>
            </a:r>
            <a:r>
              <a:rPr lang="en-US" dirty="0"/>
              <a:t>. </a:t>
            </a:r>
            <a:r>
              <a:rPr lang="en-US" dirty="0" err="1"/>
              <a:t>Yayasan</a:t>
            </a:r>
            <a:r>
              <a:rPr lang="en-US" dirty="0"/>
              <a:t> </a:t>
            </a:r>
            <a:r>
              <a:rPr lang="en-US" dirty="0" err="1"/>
              <a:t>Kesatriaan</a:t>
            </a:r>
            <a:r>
              <a:rPr lang="en-US" dirty="0"/>
              <a:t> Entrepreneur Indonesia </a:t>
            </a:r>
            <a:r>
              <a:rPr lang="en-US" dirty="0" err="1"/>
              <a:t>bertekad</a:t>
            </a:r>
            <a:r>
              <a:rPr lang="en-US" dirty="0"/>
              <a:t> </a:t>
            </a:r>
            <a:r>
              <a:rPr lang="en-US" dirty="0" err="1"/>
              <a:t>untuk</a:t>
            </a:r>
            <a:r>
              <a:rPr lang="en-US" dirty="0"/>
              <a:t> </a:t>
            </a:r>
            <a:r>
              <a:rPr lang="en-US" dirty="0" err="1"/>
              <a:t>menciptakan</a:t>
            </a:r>
            <a:r>
              <a:rPr lang="en-US" dirty="0"/>
              <a:t> 1000.000 </a:t>
            </a:r>
            <a:r>
              <a:rPr lang="en-US" i="1" dirty="0"/>
              <a:t>entrepreneur</a:t>
            </a:r>
            <a:r>
              <a:rPr lang="en-US" dirty="0"/>
              <a:t> </a:t>
            </a:r>
            <a:r>
              <a:rPr lang="en-US" dirty="0" err="1"/>
              <a:t>muda</a:t>
            </a:r>
            <a:r>
              <a:rPr lang="en-US" dirty="0"/>
              <a:t>.</a:t>
            </a:r>
          </a:p>
          <a:p>
            <a:pPr marL="0" indent="0" algn="just">
              <a:buNone/>
            </a:pPr>
            <a:r>
              <a:rPr lang="en-US" dirty="0" err="1"/>
              <a:t>Saat</a:t>
            </a:r>
            <a:r>
              <a:rPr lang="en-US" dirty="0"/>
              <a:t> </a:t>
            </a:r>
            <a:r>
              <a:rPr lang="en-US" dirty="0" err="1"/>
              <a:t>ini</a:t>
            </a:r>
            <a:r>
              <a:rPr lang="en-US" dirty="0"/>
              <a:t> </a:t>
            </a:r>
            <a:r>
              <a:rPr lang="en-US" dirty="0" err="1"/>
              <a:t>dari</a:t>
            </a:r>
            <a:r>
              <a:rPr lang="en-US" dirty="0"/>
              <a:t> </a:t>
            </a:r>
            <a:r>
              <a:rPr lang="en-US" dirty="0" err="1"/>
              <a:t>jumlah</a:t>
            </a:r>
            <a:r>
              <a:rPr lang="en-US" dirty="0"/>
              <a:t> total </a:t>
            </a:r>
            <a:r>
              <a:rPr lang="en-US" dirty="0" err="1"/>
              <a:t>penduduk</a:t>
            </a:r>
            <a:r>
              <a:rPr lang="en-US" dirty="0"/>
              <a:t> </a:t>
            </a:r>
            <a:r>
              <a:rPr lang="en-US" dirty="0" err="1"/>
              <a:t>usia</a:t>
            </a:r>
            <a:r>
              <a:rPr lang="en-US" dirty="0"/>
              <a:t> </a:t>
            </a:r>
            <a:r>
              <a:rPr lang="en-US" dirty="0" err="1"/>
              <a:t>produktif</a:t>
            </a:r>
            <a:r>
              <a:rPr lang="en-US" dirty="0"/>
              <a:t> Indonesia </a:t>
            </a:r>
            <a:r>
              <a:rPr lang="en-US" dirty="0" err="1"/>
              <a:t>memiliki</a:t>
            </a:r>
            <a:r>
              <a:rPr lang="en-US" dirty="0"/>
              <a:t> </a:t>
            </a:r>
            <a:r>
              <a:rPr lang="en-US" dirty="0" err="1"/>
              <a:t>kurang</a:t>
            </a:r>
            <a:r>
              <a:rPr lang="en-US" dirty="0"/>
              <a:t> </a:t>
            </a:r>
            <a:r>
              <a:rPr lang="en-US" dirty="0" err="1"/>
              <a:t>lebih</a:t>
            </a:r>
            <a:r>
              <a:rPr lang="en-US" dirty="0"/>
              <a:t> 62 </a:t>
            </a:r>
            <a:r>
              <a:rPr lang="en-US" dirty="0" err="1"/>
              <a:t>juta</a:t>
            </a:r>
            <a:r>
              <a:rPr lang="en-US" dirty="0"/>
              <a:t> </a:t>
            </a:r>
            <a:r>
              <a:rPr lang="en-US" dirty="0" err="1"/>
              <a:t>jiwa</a:t>
            </a:r>
            <a:r>
              <a:rPr lang="en-US" dirty="0"/>
              <a:t> </a:t>
            </a:r>
            <a:r>
              <a:rPr lang="en-US" dirty="0" err="1"/>
              <a:t>dimana</a:t>
            </a:r>
            <a:r>
              <a:rPr lang="en-US" dirty="0"/>
              <a:t> 31,4 </a:t>
            </a:r>
            <a:r>
              <a:rPr lang="en-US" dirty="0" err="1"/>
              <a:t>juta</a:t>
            </a:r>
            <a:r>
              <a:rPr lang="en-US" dirty="0"/>
              <a:t> </a:t>
            </a:r>
            <a:r>
              <a:rPr lang="en-US" dirty="0" err="1"/>
              <a:t>jiwa</a:t>
            </a:r>
            <a:r>
              <a:rPr lang="en-US" dirty="0"/>
              <a:t> </a:t>
            </a:r>
            <a:r>
              <a:rPr lang="en-US" dirty="0" err="1"/>
              <a:t>bekerja</a:t>
            </a:r>
            <a:r>
              <a:rPr lang="en-US" dirty="0"/>
              <a:t> di </a:t>
            </a:r>
            <a:r>
              <a:rPr lang="en-US" dirty="0" err="1"/>
              <a:t>sektor</a:t>
            </a:r>
            <a:r>
              <a:rPr lang="en-US" dirty="0"/>
              <a:t> formal. Target </a:t>
            </a:r>
            <a:r>
              <a:rPr lang="en-US" dirty="0" err="1"/>
              <a:t>pemerintah</a:t>
            </a:r>
            <a:r>
              <a:rPr lang="en-US" dirty="0"/>
              <a:t> </a:t>
            </a:r>
            <a:r>
              <a:rPr lang="en-US" dirty="0" err="1"/>
              <a:t>saat</a:t>
            </a:r>
            <a:r>
              <a:rPr lang="en-US" dirty="0"/>
              <a:t> </a:t>
            </a:r>
            <a:r>
              <a:rPr lang="en-US" dirty="0" err="1"/>
              <a:t>ini</a:t>
            </a:r>
            <a:r>
              <a:rPr lang="en-US" dirty="0"/>
              <a:t> </a:t>
            </a:r>
            <a:r>
              <a:rPr lang="en-US" dirty="0" err="1"/>
              <a:t>menciptakan</a:t>
            </a:r>
            <a:r>
              <a:rPr lang="en-US" dirty="0"/>
              <a:t> </a:t>
            </a:r>
            <a:r>
              <a:rPr lang="en-US" dirty="0" err="1"/>
              <a:t>setidaknya</a:t>
            </a:r>
            <a:r>
              <a:rPr lang="en-US" dirty="0"/>
              <a:t> 4 </a:t>
            </a:r>
            <a:r>
              <a:rPr lang="en-US" dirty="0" err="1"/>
              <a:t>juta</a:t>
            </a:r>
            <a:r>
              <a:rPr lang="en-US" dirty="0"/>
              <a:t> </a:t>
            </a:r>
            <a:r>
              <a:rPr lang="en-US" dirty="0" err="1"/>
              <a:t>jiwa</a:t>
            </a:r>
            <a:r>
              <a:rPr lang="en-US" dirty="0"/>
              <a:t> </a:t>
            </a:r>
            <a:r>
              <a:rPr lang="en-US" i="1" dirty="0"/>
              <a:t>entrepreneur</a:t>
            </a:r>
            <a:r>
              <a:rPr lang="en-US" dirty="0"/>
              <a:t> </a:t>
            </a:r>
            <a:r>
              <a:rPr lang="en-US" dirty="0" err="1"/>
              <a:t>muda</a:t>
            </a:r>
            <a:r>
              <a:rPr lang="en-US" dirty="0"/>
              <a:t>, </a:t>
            </a:r>
            <a:r>
              <a:rPr lang="en-US" dirty="0" err="1"/>
              <a:t>sementara</a:t>
            </a:r>
            <a:r>
              <a:rPr lang="en-US" dirty="0"/>
              <a:t> </a:t>
            </a:r>
            <a:r>
              <a:rPr lang="en-US" dirty="0" err="1"/>
              <a:t>saat</a:t>
            </a:r>
            <a:r>
              <a:rPr lang="en-US" dirty="0"/>
              <a:t> </a:t>
            </a:r>
            <a:r>
              <a:rPr lang="en-US" dirty="0" err="1"/>
              <a:t>ini</a:t>
            </a:r>
            <a:r>
              <a:rPr lang="en-US" dirty="0"/>
              <a:t> </a:t>
            </a:r>
            <a:r>
              <a:rPr lang="en-US" dirty="0" err="1"/>
              <a:t>jumlah</a:t>
            </a:r>
            <a:r>
              <a:rPr lang="en-US" dirty="0"/>
              <a:t> </a:t>
            </a:r>
            <a:r>
              <a:rPr lang="en-US" i="1" dirty="0"/>
              <a:t>entrepreneur</a:t>
            </a:r>
            <a:r>
              <a:rPr lang="en-US" dirty="0"/>
              <a:t> di Indonesia </a:t>
            </a:r>
            <a:r>
              <a:rPr lang="en-US" dirty="0" err="1"/>
              <a:t>diperkirakan</a:t>
            </a:r>
            <a:r>
              <a:rPr lang="en-US" dirty="0"/>
              <a:t> 2,885 </a:t>
            </a:r>
            <a:r>
              <a:rPr lang="en-US" dirty="0" err="1"/>
              <a:t>juta</a:t>
            </a:r>
            <a:r>
              <a:rPr lang="en-US" dirty="0"/>
              <a:t> </a:t>
            </a:r>
            <a:r>
              <a:rPr lang="en-US" dirty="0" err="1"/>
              <a:t>jiwa</a:t>
            </a:r>
            <a:r>
              <a:rPr lang="en-US" dirty="0"/>
              <a:t>. </a:t>
            </a:r>
            <a:r>
              <a:rPr lang="en-US" dirty="0" err="1"/>
              <a:t>Pemerintah</a:t>
            </a:r>
            <a:r>
              <a:rPr lang="en-US" dirty="0"/>
              <a:t> </a:t>
            </a:r>
            <a:r>
              <a:rPr lang="en-US" dirty="0" err="1"/>
              <a:t>masih</a:t>
            </a:r>
            <a:r>
              <a:rPr lang="en-US" dirty="0"/>
              <a:t> </a:t>
            </a:r>
            <a:r>
              <a:rPr lang="en-US" dirty="0" err="1"/>
              <a:t>membutuhkan</a:t>
            </a:r>
            <a:r>
              <a:rPr lang="en-US" dirty="0"/>
              <a:t> </a:t>
            </a:r>
            <a:r>
              <a:rPr lang="en-US" dirty="0" err="1"/>
              <a:t>sekitar</a:t>
            </a:r>
            <a:r>
              <a:rPr lang="en-US" dirty="0"/>
              <a:t> 1,115 </a:t>
            </a:r>
            <a:r>
              <a:rPr lang="en-US" dirty="0" err="1"/>
              <a:t>juta</a:t>
            </a:r>
            <a:r>
              <a:rPr lang="en-US" dirty="0"/>
              <a:t> </a:t>
            </a:r>
            <a:r>
              <a:rPr lang="en-US" dirty="0" err="1"/>
              <a:t>jiwa</a:t>
            </a:r>
            <a:r>
              <a:rPr lang="en-US" dirty="0"/>
              <a:t> </a:t>
            </a:r>
            <a:r>
              <a:rPr lang="en-US" i="1" dirty="0"/>
              <a:t>entrepreneur</a:t>
            </a:r>
            <a:r>
              <a:rPr lang="en-US" dirty="0"/>
              <a:t> yang </a:t>
            </a:r>
            <a:r>
              <a:rPr lang="en-US" dirty="0" err="1"/>
              <a:t>diusahakan</a:t>
            </a:r>
            <a:r>
              <a:rPr lang="en-US" dirty="0"/>
              <a:t> 900.000 </a:t>
            </a:r>
            <a:r>
              <a:rPr lang="en-US" dirty="0" err="1"/>
              <a:t>darinya</a:t>
            </a:r>
            <a:r>
              <a:rPr lang="en-US" dirty="0"/>
              <a:t> </a:t>
            </a:r>
            <a:r>
              <a:rPr lang="en-US" dirty="0" err="1"/>
              <a:t>berusia</a:t>
            </a:r>
            <a:r>
              <a:rPr lang="en-US" dirty="0"/>
              <a:t> </a:t>
            </a:r>
            <a:r>
              <a:rPr lang="en-US" dirty="0" err="1"/>
              <a:t>muda</a:t>
            </a:r>
            <a:r>
              <a:rPr lang="en-US" dirty="0"/>
              <a:t>.</a:t>
            </a:r>
          </a:p>
          <a:p>
            <a:pPr marL="0" indent="0" algn="just">
              <a:buNone/>
            </a:pPr>
            <a:endParaRPr lang="en-US" dirty="0"/>
          </a:p>
          <a:p>
            <a:pPr marL="0" indent="0" algn="just">
              <a:buNone/>
            </a:pPr>
            <a:r>
              <a:rPr lang="en-US" dirty="0" err="1"/>
              <a:t>Kesatriaan</a:t>
            </a:r>
            <a:r>
              <a:rPr lang="en-US" dirty="0"/>
              <a:t> Entrepreneur Indonesia </a:t>
            </a:r>
            <a:r>
              <a:rPr lang="en-US" dirty="0" err="1"/>
              <a:t>berusaha</a:t>
            </a:r>
            <a:r>
              <a:rPr lang="en-US" dirty="0"/>
              <a:t> </a:t>
            </a:r>
            <a:r>
              <a:rPr lang="en-US" dirty="0" err="1"/>
              <a:t>mendorong</a:t>
            </a:r>
            <a:r>
              <a:rPr lang="en-US" dirty="0"/>
              <a:t> </a:t>
            </a:r>
            <a:r>
              <a:rPr lang="en-US" dirty="0" err="1"/>
              <a:t>terciptanya</a:t>
            </a:r>
            <a:r>
              <a:rPr lang="en-US" dirty="0"/>
              <a:t> para </a:t>
            </a:r>
            <a:r>
              <a:rPr lang="en-US" i="1" dirty="0"/>
              <a:t>entrepreneur</a:t>
            </a:r>
            <a:r>
              <a:rPr lang="en-US" dirty="0"/>
              <a:t> </a:t>
            </a:r>
            <a:r>
              <a:rPr lang="en-US" dirty="0" err="1"/>
              <a:t>muda</a:t>
            </a:r>
            <a:r>
              <a:rPr lang="en-US" dirty="0"/>
              <a:t> </a:t>
            </a:r>
            <a:r>
              <a:rPr lang="en-US" dirty="0" err="1"/>
              <a:t>itu</a:t>
            </a:r>
            <a:r>
              <a:rPr lang="en-US" dirty="0"/>
              <a:t> </a:t>
            </a:r>
            <a:r>
              <a:rPr lang="en-US" dirty="0" err="1"/>
              <a:t>melalui</a:t>
            </a:r>
            <a:r>
              <a:rPr lang="en-US" dirty="0"/>
              <a:t> </a:t>
            </a:r>
            <a:r>
              <a:rPr lang="en-US" dirty="0" err="1"/>
              <a:t>pelatihan</a:t>
            </a:r>
            <a:r>
              <a:rPr lang="en-US" dirty="0"/>
              <a:t>, </a:t>
            </a:r>
            <a:r>
              <a:rPr lang="en-US" i="1" dirty="0"/>
              <a:t>training</a:t>
            </a:r>
            <a:r>
              <a:rPr lang="en-US" dirty="0"/>
              <a:t>, </a:t>
            </a:r>
            <a:r>
              <a:rPr lang="en-US" dirty="0" err="1"/>
              <a:t>inkubasi</a:t>
            </a:r>
            <a:r>
              <a:rPr lang="en-US" dirty="0"/>
              <a:t> </a:t>
            </a:r>
            <a:r>
              <a:rPr lang="en-US" dirty="0" err="1"/>
              <a:t>bisnis</a:t>
            </a:r>
            <a:r>
              <a:rPr lang="en-US" dirty="0"/>
              <a:t>, </a:t>
            </a:r>
            <a:r>
              <a:rPr lang="en-US" dirty="0" err="1"/>
              <a:t>kegiatan</a:t>
            </a:r>
            <a:r>
              <a:rPr lang="en-US" dirty="0"/>
              <a:t> </a:t>
            </a:r>
            <a:r>
              <a:rPr lang="en-US" i="1" dirty="0"/>
              <a:t>role model</a:t>
            </a:r>
            <a:r>
              <a:rPr lang="en-US" dirty="0"/>
              <a:t> </a:t>
            </a:r>
            <a:r>
              <a:rPr lang="en-US" dirty="0" err="1"/>
              <a:t>dan</a:t>
            </a:r>
            <a:r>
              <a:rPr lang="en-US" dirty="0"/>
              <a:t> </a:t>
            </a:r>
            <a:r>
              <a:rPr lang="en-US" dirty="0" err="1"/>
              <a:t>melibatkan</a:t>
            </a:r>
            <a:r>
              <a:rPr lang="en-US" dirty="0"/>
              <a:t> </a:t>
            </a:r>
            <a:r>
              <a:rPr lang="en-US" dirty="0" err="1"/>
              <a:t>pihak</a:t>
            </a:r>
            <a:r>
              <a:rPr lang="en-US" dirty="0"/>
              <a:t> </a:t>
            </a:r>
            <a:r>
              <a:rPr lang="en-US" dirty="0" err="1"/>
              <a:t>ke</a:t>
            </a:r>
            <a:r>
              <a:rPr lang="en-US" dirty="0"/>
              <a:t> </a:t>
            </a:r>
            <a:r>
              <a:rPr lang="en-US" dirty="0" err="1"/>
              <a:t>tiga</a:t>
            </a:r>
            <a:r>
              <a:rPr lang="en-US" dirty="0"/>
              <a:t> </a:t>
            </a:r>
            <a:r>
              <a:rPr lang="en-US" dirty="0" err="1"/>
              <a:t>untuk</a:t>
            </a:r>
            <a:r>
              <a:rPr lang="en-US" dirty="0"/>
              <a:t> </a:t>
            </a:r>
            <a:r>
              <a:rPr lang="en-US" dirty="0" err="1"/>
              <a:t>membantu</a:t>
            </a:r>
            <a:r>
              <a:rPr lang="en-US" dirty="0"/>
              <a:t> </a:t>
            </a:r>
            <a:r>
              <a:rPr lang="en-US" dirty="0" err="1"/>
              <a:t>terlaksananya</a:t>
            </a:r>
            <a:r>
              <a:rPr lang="en-US" dirty="0"/>
              <a:t> target </a:t>
            </a:r>
            <a:r>
              <a:rPr lang="en-US" dirty="0" err="1"/>
              <a:t>penciptaan</a:t>
            </a:r>
            <a:r>
              <a:rPr lang="en-US" dirty="0"/>
              <a:t> 1.000.000  </a:t>
            </a:r>
            <a:r>
              <a:rPr lang="en-US" i="1" dirty="0"/>
              <a:t>entrepreneur</a:t>
            </a:r>
            <a:r>
              <a:rPr lang="en-US" dirty="0"/>
              <a:t> </a:t>
            </a:r>
            <a:r>
              <a:rPr lang="en-US" dirty="0" err="1"/>
              <a:t>muda</a:t>
            </a:r>
            <a:r>
              <a:rPr lang="en-US" dirty="0"/>
              <a:t> </a:t>
            </a:r>
            <a:r>
              <a:rPr lang="en-US" dirty="0" err="1"/>
              <a:t>baru</a:t>
            </a:r>
            <a:r>
              <a:rPr lang="en-US" dirty="0"/>
              <a:t> yang </a:t>
            </a:r>
            <a:r>
              <a:rPr lang="en-US" dirty="0" err="1"/>
              <a:t>punya</a:t>
            </a:r>
            <a:r>
              <a:rPr lang="en-US" dirty="0"/>
              <a:t> </a:t>
            </a:r>
            <a:r>
              <a:rPr lang="en-US" dirty="0" err="1"/>
              <a:t>kapasitas</a:t>
            </a:r>
            <a:r>
              <a:rPr lang="en-US" dirty="0"/>
              <a:t> </a:t>
            </a:r>
            <a:r>
              <a:rPr lang="en-US" dirty="0" err="1"/>
              <a:t>dan</a:t>
            </a:r>
            <a:r>
              <a:rPr lang="en-US" dirty="0"/>
              <a:t> </a:t>
            </a:r>
            <a:r>
              <a:rPr lang="en-US" dirty="0" err="1"/>
              <a:t>kompetitif</a:t>
            </a:r>
            <a:r>
              <a:rPr lang="en-US" dirty="0"/>
              <a:t>.</a:t>
            </a:r>
          </a:p>
        </p:txBody>
      </p:sp>
      <p:sp>
        <p:nvSpPr>
          <p:cNvPr id="4" name="Content Placeholder 2"/>
          <p:cNvSpPr txBox="1">
            <a:spLocks/>
          </p:cNvSpPr>
          <p:nvPr/>
        </p:nvSpPr>
        <p:spPr>
          <a:xfrm>
            <a:off x="604100" y="375468"/>
            <a:ext cx="10515600" cy="670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PROFIL KESATRIAAN ENTREPRENEUR INDONESIA </a:t>
            </a:r>
          </a:p>
        </p:txBody>
      </p:sp>
    </p:spTree>
    <p:extLst>
      <p:ext uri="{BB962C8B-B14F-4D97-AF65-F5344CB8AC3E}">
        <p14:creationId xmlns:p14="http://schemas.microsoft.com/office/powerpoint/2010/main" val="1268086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21459" y="523064"/>
            <a:ext cx="7717241" cy="523220"/>
          </a:xfrm>
          <a:prstGeom prst="rect">
            <a:avLst/>
          </a:prstGeom>
        </p:spPr>
        <p:txBody>
          <a:bodyPr wrap="none">
            <a:spAutoFit/>
          </a:bodyPr>
          <a:lstStyle/>
          <a:p>
            <a:r>
              <a:rPr lang="id-ID" sz="2800" b="1" dirty="0"/>
              <a:t>YAYASAN KESATRIAAN ENTREPRENEUR INDONESIA</a:t>
            </a:r>
          </a:p>
        </p:txBody>
      </p:sp>
      <p:sp>
        <p:nvSpPr>
          <p:cNvPr id="5" name="Rectangle 4"/>
          <p:cNvSpPr/>
          <p:nvPr/>
        </p:nvSpPr>
        <p:spPr>
          <a:xfrm>
            <a:off x="1672974" y="1046285"/>
            <a:ext cx="752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6" name="Snip Single Corner Rectangle 5"/>
          <p:cNvSpPr/>
          <p:nvPr/>
        </p:nvSpPr>
        <p:spPr>
          <a:xfrm>
            <a:off x="1143000" y="6433494"/>
            <a:ext cx="3451538"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1948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Snip Single Corner Rectangle 7"/>
          <p:cNvSpPr/>
          <p:nvPr/>
        </p:nvSpPr>
        <p:spPr>
          <a:xfrm rot="10800000">
            <a:off x="9338698" y="-1520"/>
            <a:ext cx="1714717"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114300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pic>
        <p:nvPicPr>
          <p:cNvPr id="22" name="Picture 21"/>
          <p:cNvPicPr>
            <a:picLocks noChangeAspect="1"/>
          </p:cNvPicPr>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2464788" y="2128389"/>
            <a:ext cx="4137762" cy="4206547"/>
          </a:xfrm>
          <a:prstGeom prst="rect">
            <a:avLst/>
          </a:prstGeom>
          <a:effectLst/>
        </p:spPr>
      </p:pic>
      <p:grpSp>
        <p:nvGrpSpPr>
          <p:cNvPr id="15" name="Group 14"/>
          <p:cNvGrpSpPr/>
          <p:nvPr/>
        </p:nvGrpSpPr>
        <p:grpSpPr>
          <a:xfrm>
            <a:off x="1941050" y="2922219"/>
            <a:ext cx="2653489" cy="1519735"/>
            <a:chOff x="1042766" y="2303714"/>
            <a:chExt cx="2653489" cy="1519735"/>
          </a:xfrm>
        </p:grpSpPr>
        <p:sp>
          <p:nvSpPr>
            <p:cNvPr id="19" name="TextBox 18"/>
            <p:cNvSpPr txBox="1"/>
            <p:nvPr/>
          </p:nvSpPr>
          <p:spPr>
            <a:xfrm>
              <a:off x="1042766" y="2303714"/>
              <a:ext cx="2653489" cy="461665"/>
            </a:xfrm>
            <a:prstGeom prst="rect">
              <a:avLst/>
            </a:prstGeom>
            <a:noFill/>
          </p:spPr>
          <p:txBody>
            <a:bodyPr wrap="square" rtlCol="0">
              <a:spAutoFit/>
            </a:bodyPr>
            <a:lstStyle/>
            <a:p>
              <a:pPr algn="r"/>
              <a:r>
                <a:rPr lang="id-ID" sz="1200" b="1"/>
                <a:t>SEBAGAI PUSAT PELATIHAN DAN PENDIDIKAN ENTREPRENEUR</a:t>
              </a:r>
              <a:endParaRPr lang="id-ID" sz="1200" b="1" dirty="0"/>
            </a:p>
          </p:txBody>
        </p:sp>
        <p:sp>
          <p:nvSpPr>
            <p:cNvPr id="20" name="TextBox 19"/>
            <p:cNvSpPr txBox="1"/>
            <p:nvPr/>
          </p:nvSpPr>
          <p:spPr>
            <a:xfrm>
              <a:off x="1079250" y="2807786"/>
              <a:ext cx="2617005" cy="1015663"/>
            </a:xfrm>
            <a:prstGeom prst="rect">
              <a:avLst/>
            </a:prstGeom>
            <a:noFill/>
          </p:spPr>
          <p:txBody>
            <a:bodyPr wrap="square" rtlCol="0">
              <a:spAutoFit/>
            </a:bodyPr>
            <a:lstStyle/>
            <a:p>
              <a:pPr algn="r"/>
              <a:r>
                <a:rPr lang="id-ID" sz="1200" dirty="0"/>
                <a:t>Melahirkan entrepreneur muda, melalui pengembangan keterampilan, pengetahuan serta mindset untuk memulai, membangun dan memimpin usaha ekonomi yang mandiri </a:t>
              </a:r>
            </a:p>
          </p:txBody>
        </p:sp>
      </p:grpSp>
      <p:grpSp>
        <p:nvGrpSpPr>
          <p:cNvPr id="16" name="Group 15"/>
          <p:cNvGrpSpPr/>
          <p:nvPr/>
        </p:nvGrpSpPr>
        <p:grpSpPr>
          <a:xfrm>
            <a:off x="7542834" y="2951316"/>
            <a:ext cx="3068773" cy="1543523"/>
            <a:chOff x="2900661" y="2908891"/>
            <a:chExt cx="2699416" cy="1773364"/>
          </a:xfrm>
        </p:grpSpPr>
        <p:sp>
          <p:nvSpPr>
            <p:cNvPr id="17" name="TextBox 16"/>
            <p:cNvSpPr txBox="1"/>
            <p:nvPr/>
          </p:nvSpPr>
          <p:spPr>
            <a:xfrm>
              <a:off x="2900661" y="2908891"/>
              <a:ext cx="2699416" cy="530410"/>
            </a:xfrm>
            <a:prstGeom prst="rect">
              <a:avLst/>
            </a:prstGeom>
            <a:noFill/>
          </p:spPr>
          <p:txBody>
            <a:bodyPr wrap="square" rtlCol="0">
              <a:spAutoFit/>
            </a:bodyPr>
            <a:lstStyle/>
            <a:p>
              <a:r>
                <a:rPr lang="id-ID" sz="1200" b="1"/>
                <a:t>SEBAGAI LEMBAGA PENGEMBANGAN PESANTREN ENTREPRENEUR</a:t>
              </a:r>
              <a:endParaRPr lang="id-ID" sz="1200" b="1" dirty="0"/>
            </a:p>
          </p:txBody>
        </p:sp>
        <p:sp>
          <p:nvSpPr>
            <p:cNvPr id="18" name="TextBox 17"/>
            <p:cNvSpPr txBox="1"/>
            <p:nvPr/>
          </p:nvSpPr>
          <p:spPr>
            <a:xfrm>
              <a:off x="2906474" y="3515353"/>
              <a:ext cx="2687792" cy="1166902"/>
            </a:xfrm>
            <a:prstGeom prst="rect">
              <a:avLst/>
            </a:prstGeom>
            <a:noFill/>
          </p:spPr>
          <p:txBody>
            <a:bodyPr wrap="square" rtlCol="0">
              <a:spAutoFit/>
            </a:bodyPr>
            <a:lstStyle/>
            <a:p>
              <a:r>
                <a:rPr lang="id-ID" sz="1200" dirty="0"/>
                <a:t>Mencetak generasi muda yang berakhlak Qur’an, memiliki jiwa kepemimpinan serta kemampuan mengembangkan usaha ekonomi yang mandiri, sebagai bekal untuk berdakwah dan memberdayakan ekonomi umat Islam</a:t>
              </a:r>
            </a:p>
          </p:txBody>
        </p:sp>
      </p:grpSp>
      <p:sp>
        <p:nvSpPr>
          <p:cNvPr id="23" name="Parallelogram 22"/>
          <p:cNvSpPr/>
          <p:nvPr/>
        </p:nvSpPr>
        <p:spPr>
          <a:xfrm>
            <a:off x="9604610" y="-1"/>
            <a:ext cx="1266967" cy="1105470"/>
          </a:xfrm>
          <a:prstGeom prst="parallelogram">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1359" y="10387"/>
            <a:ext cx="1105878" cy="1124262"/>
          </a:xfrm>
          <a:prstGeom prst="rect">
            <a:avLst/>
          </a:prstGeom>
        </p:spPr>
      </p:pic>
      <p:sp>
        <p:nvSpPr>
          <p:cNvPr id="25" name="Snip Single Corner Rectangle 13"/>
          <p:cNvSpPr/>
          <p:nvPr/>
        </p:nvSpPr>
        <p:spPr>
          <a:xfrm flipH="1">
            <a:off x="9976449" y="6487086"/>
            <a:ext cx="820788" cy="399757"/>
          </a:xfrm>
          <a:custGeom>
            <a:avLst/>
            <a:gdLst>
              <a:gd name="connsiteX0" fmla="*/ 0 w 1274604"/>
              <a:gd name="connsiteY0" fmla="*/ 0 h 393200"/>
              <a:gd name="connsiteX1" fmla="*/ 1078004 w 1274604"/>
              <a:gd name="connsiteY1" fmla="*/ 0 h 393200"/>
              <a:gd name="connsiteX2" fmla="*/ 1274604 w 1274604"/>
              <a:gd name="connsiteY2" fmla="*/ 196600 h 393200"/>
              <a:gd name="connsiteX3" fmla="*/ 1274604 w 1274604"/>
              <a:gd name="connsiteY3" fmla="*/ 393200 h 393200"/>
              <a:gd name="connsiteX4" fmla="*/ 0 w 1274604"/>
              <a:gd name="connsiteY4" fmla="*/ 393200 h 393200"/>
              <a:gd name="connsiteX5" fmla="*/ 0 w 1274604"/>
              <a:gd name="connsiteY5" fmla="*/ 0 h 393200"/>
              <a:gd name="connsiteX0" fmla="*/ 0 w 1274604"/>
              <a:gd name="connsiteY0" fmla="*/ 0 h 402591"/>
              <a:gd name="connsiteX1" fmla="*/ 1078004 w 1274604"/>
              <a:gd name="connsiteY1" fmla="*/ 0 h 402591"/>
              <a:gd name="connsiteX2" fmla="*/ 1269580 w 1274604"/>
              <a:gd name="connsiteY2" fmla="*/ 402591 h 402591"/>
              <a:gd name="connsiteX3" fmla="*/ 1274604 w 1274604"/>
              <a:gd name="connsiteY3" fmla="*/ 393200 h 402591"/>
              <a:gd name="connsiteX4" fmla="*/ 0 w 1274604"/>
              <a:gd name="connsiteY4" fmla="*/ 393200 h 402591"/>
              <a:gd name="connsiteX5" fmla="*/ 0 w 1274604"/>
              <a:gd name="connsiteY5" fmla="*/ 0 h 402591"/>
              <a:gd name="connsiteX0" fmla="*/ 0 w 1274604"/>
              <a:gd name="connsiteY0" fmla="*/ 0 h 402591"/>
              <a:gd name="connsiteX1" fmla="*/ 856941 w 1274604"/>
              <a:gd name="connsiteY1" fmla="*/ 5024 h 402591"/>
              <a:gd name="connsiteX2" fmla="*/ 1269580 w 1274604"/>
              <a:gd name="connsiteY2" fmla="*/ 402591 h 402591"/>
              <a:gd name="connsiteX3" fmla="*/ 1274604 w 1274604"/>
              <a:gd name="connsiteY3" fmla="*/ 393200 h 402591"/>
              <a:gd name="connsiteX4" fmla="*/ 0 w 1274604"/>
              <a:gd name="connsiteY4" fmla="*/ 393200 h 402591"/>
              <a:gd name="connsiteX5" fmla="*/ 0 w 1274604"/>
              <a:gd name="connsiteY5" fmla="*/ 0 h 40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604" h="402591">
                <a:moveTo>
                  <a:pt x="0" y="0"/>
                </a:moveTo>
                <a:lnTo>
                  <a:pt x="856941" y="5024"/>
                </a:lnTo>
                <a:lnTo>
                  <a:pt x="1269580" y="402591"/>
                </a:lnTo>
                <a:lnTo>
                  <a:pt x="1274604" y="393200"/>
                </a:lnTo>
                <a:lnTo>
                  <a:pt x="0" y="3932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00755B"/>
              </a:solidFill>
              <a:latin typeface="Achtung! Polizei" panose="02000500000000000000" pitchFamily="2" charset="0"/>
            </a:endParaRPr>
          </a:p>
        </p:txBody>
      </p:sp>
      <p:sp>
        <p:nvSpPr>
          <p:cNvPr id="26" name="TextBox 25"/>
          <p:cNvSpPr txBox="1"/>
          <p:nvPr/>
        </p:nvSpPr>
        <p:spPr>
          <a:xfrm>
            <a:off x="10353712" y="6565516"/>
            <a:ext cx="250390" cy="307777"/>
          </a:xfrm>
          <a:prstGeom prst="rect">
            <a:avLst/>
          </a:prstGeom>
          <a:noFill/>
        </p:spPr>
        <p:txBody>
          <a:bodyPr wrap="none" rtlCol="0">
            <a:spAutoFit/>
          </a:bodyPr>
          <a:lstStyle/>
          <a:p>
            <a:r>
              <a:rPr lang="id-ID" sz="1400">
                <a:solidFill>
                  <a:schemeClr val="accent1">
                    <a:lumMod val="50000"/>
                  </a:schemeClr>
                </a:solidFill>
                <a:latin typeface="Achtung! Polizei" panose="02000500000000000000" pitchFamily="2" charset="0"/>
              </a:rPr>
              <a:t>7</a:t>
            </a:r>
          </a:p>
        </p:txBody>
      </p:sp>
    </p:spTree>
    <p:extLst>
      <p:ext uri="{BB962C8B-B14F-4D97-AF65-F5344CB8AC3E}">
        <p14:creationId xmlns:p14="http://schemas.microsoft.com/office/powerpoint/2010/main" val="2345621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21459" y="523064"/>
            <a:ext cx="7717241" cy="523220"/>
          </a:xfrm>
          <a:prstGeom prst="rect">
            <a:avLst/>
          </a:prstGeom>
        </p:spPr>
        <p:txBody>
          <a:bodyPr wrap="none">
            <a:spAutoFit/>
          </a:bodyPr>
          <a:lstStyle/>
          <a:p>
            <a:r>
              <a:rPr lang="id-ID" sz="2800" b="1" dirty="0"/>
              <a:t>YAYASAN KESATRIAAN ENTREPRENEUR INDONESIA</a:t>
            </a:r>
          </a:p>
        </p:txBody>
      </p:sp>
      <p:sp>
        <p:nvSpPr>
          <p:cNvPr id="5" name="Rectangle 4"/>
          <p:cNvSpPr/>
          <p:nvPr/>
        </p:nvSpPr>
        <p:spPr>
          <a:xfrm>
            <a:off x="1672974" y="1046285"/>
            <a:ext cx="752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6" name="Snip Single Corner Rectangle 5"/>
          <p:cNvSpPr/>
          <p:nvPr/>
        </p:nvSpPr>
        <p:spPr>
          <a:xfrm>
            <a:off x="1143000" y="6433494"/>
            <a:ext cx="3451538"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1948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Snip Single Corner Rectangle 7"/>
          <p:cNvSpPr/>
          <p:nvPr/>
        </p:nvSpPr>
        <p:spPr>
          <a:xfrm rot="10800000">
            <a:off x="9338698" y="-1520"/>
            <a:ext cx="1714717"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114300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10" name="Rectangle 9"/>
          <p:cNvSpPr/>
          <p:nvPr/>
        </p:nvSpPr>
        <p:spPr>
          <a:xfrm>
            <a:off x="1618356" y="1782958"/>
            <a:ext cx="2976182" cy="3416320"/>
          </a:xfrm>
          <a:prstGeom prst="rect">
            <a:avLst/>
          </a:prstGeom>
        </p:spPr>
        <p:txBody>
          <a:bodyPr wrap="square">
            <a:spAutoFit/>
          </a:bodyPr>
          <a:lstStyle/>
          <a:p>
            <a:pPr algn="just"/>
            <a:r>
              <a:rPr lang="id-ID" sz="1200" dirty="0"/>
              <a:t>Yayasan Kesatriaan Entreprenenur Indonesia (YKEI) merupakan lembaga yang konsen dalam membangun generasi muda bangsa, dengan melahirkan sumberdaya kepemimpinan umat di masa depan, mencetak entrepreneur muda untuk menopang perekenomian nasional menuju ekonomi berdikari. Fokus utama kegiatan YKEI mencakup Pendidikan dan Pelatihan Entrepreneur Muda, serta Pesantren Entrepreneur.</a:t>
            </a:r>
          </a:p>
          <a:p>
            <a:pPr algn="just"/>
            <a:endParaRPr lang="id-ID" sz="1200" dirty="0"/>
          </a:p>
          <a:p>
            <a:pPr algn="just"/>
            <a:r>
              <a:rPr lang="id-ID" sz="1200" dirty="0"/>
              <a:t>Kami meyakini bahwa menciptakan santri entrepreneur dan generasi enterpreuneur muda yang luar biasa, akan menumbuhkan usaha mandiri dan memainkan peran kunci dalam mendorong perekonomian umat dan kemakmuran masa depan Indonesia.</a:t>
            </a:r>
          </a:p>
        </p:txBody>
      </p:sp>
      <p:pic>
        <p:nvPicPr>
          <p:cNvPr id="11" name="Picture 1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687" b="3380"/>
          <a:stretch/>
        </p:blipFill>
        <p:spPr>
          <a:xfrm>
            <a:off x="4749087" y="1635617"/>
            <a:ext cx="6134507" cy="4842457"/>
          </a:xfrm>
          <a:prstGeom prst="rect">
            <a:avLst/>
          </a:prstGeom>
        </p:spPr>
      </p:pic>
    </p:spTree>
    <p:extLst>
      <p:ext uri="{BB962C8B-B14F-4D97-AF65-F5344CB8AC3E}">
        <p14:creationId xmlns:p14="http://schemas.microsoft.com/office/powerpoint/2010/main" val="1854146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5088" y="552648"/>
            <a:ext cx="1215141" cy="461665"/>
          </a:xfrm>
          <a:prstGeom prst="rect">
            <a:avLst/>
          </a:prstGeom>
        </p:spPr>
        <p:txBody>
          <a:bodyPr wrap="none">
            <a:spAutoFit/>
          </a:bodyPr>
          <a:lstStyle/>
          <a:p>
            <a:r>
              <a:rPr lang="id-ID" sz="2400" b="1" dirty="0"/>
              <a:t>TUJUAN</a:t>
            </a:r>
          </a:p>
        </p:txBody>
      </p:sp>
      <p:sp>
        <p:nvSpPr>
          <p:cNvPr id="3" name="Rectangle 2"/>
          <p:cNvSpPr/>
          <p:nvPr/>
        </p:nvSpPr>
        <p:spPr>
          <a:xfrm>
            <a:off x="1995087" y="1206043"/>
            <a:ext cx="8678278" cy="307777"/>
          </a:xfrm>
          <a:prstGeom prst="rect">
            <a:avLst/>
          </a:prstGeom>
        </p:spPr>
        <p:txBody>
          <a:bodyPr wrap="square">
            <a:spAutoFit/>
          </a:bodyPr>
          <a:lstStyle/>
          <a:p>
            <a:pPr marL="342900" indent="-342900">
              <a:buFont typeface="+mj-lt"/>
              <a:buAutoNum type="alphaUcPeriod"/>
            </a:pPr>
            <a:r>
              <a:rPr lang="id-ID" sz="1400" b="1" dirty="0"/>
              <a:t>Sebagai pusat pendidikan dan pelatihan entrepreneur, Yayasan Kesatriaan Entrepreneur Indonesia bertujuan :</a:t>
            </a:r>
          </a:p>
        </p:txBody>
      </p:sp>
      <p:sp>
        <p:nvSpPr>
          <p:cNvPr id="4" name="Rectangle 3"/>
          <p:cNvSpPr/>
          <p:nvPr/>
        </p:nvSpPr>
        <p:spPr>
          <a:xfrm>
            <a:off x="2413650" y="1601756"/>
            <a:ext cx="7969942" cy="2908489"/>
          </a:xfrm>
          <a:prstGeom prst="rect">
            <a:avLst/>
          </a:prstGeom>
        </p:spPr>
        <p:txBody>
          <a:bodyPr wrap="square">
            <a:spAutoFit/>
          </a:bodyPr>
          <a:lstStyle/>
          <a:p>
            <a:pPr marL="342900" indent="-342900" algn="just">
              <a:spcAft>
                <a:spcPts val="300"/>
              </a:spcAft>
              <a:buFont typeface="+mj-lt"/>
              <a:buAutoNum type="arabicPeriod"/>
            </a:pPr>
            <a:r>
              <a:rPr lang="id-ID" sz="1400" dirty="0"/>
              <a:t>Mencetak entrepreneur muda yang tangguh dan bersedia mengembangkan diri.</a:t>
            </a:r>
          </a:p>
          <a:p>
            <a:pPr marL="342900" indent="-342900" algn="just">
              <a:spcAft>
                <a:spcPts val="300"/>
              </a:spcAft>
              <a:buFont typeface="+mj-lt"/>
              <a:buAutoNum type="arabicPeriod"/>
            </a:pPr>
            <a:r>
              <a:rPr lang="id-ID" sz="1400" dirty="0"/>
              <a:t>Melaksanakan pendidikan, pelatihan dan menjadi avalis entrepreneurship bagi kalangan muda, pelajar dan mahasiswa.</a:t>
            </a:r>
          </a:p>
          <a:p>
            <a:pPr marL="342900" indent="-342900" algn="just">
              <a:spcAft>
                <a:spcPts val="300"/>
              </a:spcAft>
              <a:buFont typeface="+mj-lt"/>
              <a:buAutoNum type="arabicPeriod"/>
            </a:pPr>
            <a:r>
              <a:rPr lang="id-ID" sz="1400" dirty="0"/>
              <a:t>Menciptakan inkubator bisnis baru bagi entrepreneur muda yang telah memulai usaha rintisan (startup)</a:t>
            </a:r>
          </a:p>
          <a:p>
            <a:pPr marL="342900" indent="-342900" algn="just">
              <a:spcAft>
                <a:spcPts val="300"/>
              </a:spcAft>
              <a:buFont typeface="+mj-lt"/>
              <a:buAutoNum type="arabicPeriod"/>
            </a:pPr>
            <a:r>
              <a:rPr lang="id-ID" sz="1400" dirty="0"/>
              <a:t>Mempromosikan inovasi, inisiatif dan semangat entrepreneurship kepada kalangan muda sebagai generasi pelaku usaha dimasa mendatang</a:t>
            </a:r>
          </a:p>
          <a:p>
            <a:pPr marL="342900" indent="-342900" algn="just">
              <a:spcAft>
                <a:spcPts val="300"/>
              </a:spcAft>
              <a:buFont typeface="+mj-lt"/>
              <a:buAutoNum type="arabicPeriod"/>
            </a:pPr>
            <a:r>
              <a:rPr lang="id-ID" sz="1400" dirty="0"/>
              <a:t>Membangun jejaring dengan entrepreneur, pemerintah dan stakeholder lainnya untuk mendukung pengembangan entrepreneurship muda di Indonesia.</a:t>
            </a:r>
          </a:p>
          <a:p>
            <a:pPr marL="342900" indent="-342900" algn="just">
              <a:spcAft>
                <a:spcPts val="300"/>
              </a:spcAft>
              <a:buFont typeface="+mj-lt"/>
              <a:buAutoNum type="arabicPeriod"/>
            </a:pPr>
            <a:r>
              <a:rPr lang="id-ID" sz="1400" dirty="0"/>
              <a:t>Membangun database dan melakukan kajian entrepreneurship di Indonesia.</a:t>
            </a:r>
          </a:p>
          <a:p>
            <a:pPr marL="342900" indent="-342900" algn="just">
              <a:spcAft>
                <a:spcPts val="300"/>
              </a:spcAft>
              <a:buFont typeface="+mj-lt"/>
              <a:buAutoNum type="arabicPeriod"/>
            </a:pPr>
            <a:r>
              <a:rPr lang="id-ID" sz="1400" dirty="0"/>
              <a:t>Memperkuat solidaritas enterpreneur nasional dalam menghadapi ekspansi pasar asing, sehingga menjadi tuan di rumah sendiri</a:t>
            </a:r>
          </a:p>
        </p:txBody>
      </p:sp>
      <p:sp>
        <p:nvSpPr>
          <p:cNvPr id="5" name="Rectangle 4"/>
          <p:cNvSpPr/>
          <p:nvPr/>
        </p:nvSpPr>
        <p:spPr>
          <a:xfrm>
            <a:off x="1995087" y="4751739"/>
            <a:ext cx="8678279" cy="307777"/>
          </a:xfrm>
          <a:prstGeom prst="rect">
            <a:avLst/>
          </a:prstGeom>
        </p:spPr>
        <p:txBody>
          <a:bodyPr wrap="square">
            <a:spAutoFit/>
          </a:bodyPr>
          <a:lstStyle/>
          <a:p>
            <a:pPr marL="342900" indent="-342900">
              <a:buFont typeface="+mj-lt"/>
              <a:buAutoNum type="alphaUcPeriod" startAt="2"/>
            </a:pPr>
            <a:r>
              <a:rPr lang="id-ID" sz="1400" b="1" dirty="0"/>
              <a:t>Sebagai Lembaga Pendidikan Pesantren Entrepreneur, Yayasan Kesatriaan Entrepreneur Indonesia bertujuan :</a:t>
            </a:r>
          </a:p>
        </p:txBody>
      </p:sp>
      <p:sp>
        <p:nvSpPr>
          <p:cNvPr id="6" name="Rectangle 5"/>
          <p:cNvSpPr/>
          <p:nvPr/>
        </p:nvSpPr>
        <p:spPr>
          <a:xfrm>
            <a:off x="2357959" y="5173210"/>
            <a:ext cx="8199498" cy="1208023"/>
          </a:xfrm>
          <a:prstGeom prst="rect">
            <a:avLst/>
          </a:prstGeom>
        </p:spPr>
        <p:txBody>
          <a:bodyPr wrap="square">
            <a:spAutoFit/>
          </a:bodyPr>
          <a:lstStyle/>
          <a:p>
            <a:pPr marL="342900" indent="-342900" algn="just">
              <a:spcAft>
                <a:spcPts val="300"/>
              </a:spcAft>
              <a:buFont typeface="+mj-lt"/>
              <a:buAutoNum type="arabicPeriod"/>
            </a:pPr>
            <a:r>
              <a:rPr lang="id-ID" sz="1400" dirty="0"/>
              <a:t>Mengelola Lembaga Pendidikan Pesantren Entrepreneur setingkat SMA, dengan memadukan kurikulum agama, teknologi dan entrepreneurship</a:t>
            </a:r>
          </a:p>
          <a:p>
            <a:pPr marL="342900" indent="-342900" algn="just">
              <a:spcAft>
                <a:spcPts val="300"/>
              </a:spcAft>
              <a:buFont typeface="+mj-lt"/>
              <a:buAutoNum type="arabicPeriod"/>
            </a:pPr>
            <a:r>
              <a:rPr lang="id-ID" sz="1400" dirty="0"/>
              <a:t>Melahirkan generasi muda yang berilmu dan berkhlak Qur’an, memiliki jiwa kepemimpinan ditengah umat, serta mampu menggerakkan ekonomi umat dengan mendirikan dan mengelola usaha ekonomi mandiri</a:t>
            </a:r>
          </a:p>
        </p:txBody>
      </p:sp>
      <p:sp>
        <p:nvSpPr>
          <p:cNvPr id="7" name="Snip Single Corner Rectangle 6"/>
          <p:cNvSpPr/>
          <p:nvPr/>
        </p:nvSpPr>
        <p:spPr>
          <a:xfrm>
            <a:off x="1143001" y="6433494"/>
            <a:ext cx="1214959"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1948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9" name="Snip Single Corner Rectangle 8"/>
          <p:cNvSpPr/>
          <p:nvPr/>
        </p:nvSpPr>
        <p:spPr>
          <a:xfrm rot="10800000">
            <a:off x="3654380" y="-1520"/>
            <a:ext cx="7399034"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114300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136013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nip Single Corner Rectangle 6"/>
          <p:cNvSpPr/>
          <p:nvPr/>
        </p:nvSpPr>
        <p:spPr>
          <a:xfrm>
            <a:off x="1143001" y="6433494"/>
            <a:ext cx="1214959" cy="424507"/>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1948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9" name="Snip Single Corner Rectangle 8"/>
          <p:cNvSpPr/>
          <p:nvPr/>
        </p:nvSpPr>
        <p:spPr>
          <a:xfrm rot="10800000">
            <a:off x="8949519" y="-1521"/>
            <a:ext cx="2103895" cy="426203"/>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114300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grpSp>
        <p:nvGrpSpPr>
          <p:cNvPr id="11" name="Group 10"/>
          <p:cNvGrpSpPr/>
          <p:nvPr/>
        </p:nvGrpSpPr>
        <p:grpSpPr>
          <a:xfrm>
            <a:off x="1849490" y="1386188"/>
            <a:ext cx="8151976" cy="4928129"/>
            <a:chOff x="833574" y="1186849"/>
            <a:chExt cx="8151976" cy="4928129"/>
          </a:xfrm>
        </p:grpSpPr>
        <p:sp>
          <p:nvSpPr>
            <p:cNvPr id="12" name="Rectangle 11"/>
            <p:cNvSpPr/>
            <p:nvPr/>
          </p:nvSpPr>
          <p:spPr>
            <a:xfrm>
              <a:off x="6144511" y="2393610"/>
              <a:ext cx="2841039" cy="600164"/>
            </a:xfrm>
            <a:prstGeom prst="rect">
              <a:avLst/>
            </a:prstGeom>
          </p:spPr>
          <p:txBody>
            <a:bodyPr wrap="square">
              <a:spAutoFit/>
            </a:bodyPr>
            <a:lstStyle/>
            <a:p>
              <a:pPr algn="just">
                <a:spcAft>
                  <a:spcPts val="300"/>
                </a:spcAft>
              </a:pPr>
              <a:r>
                <a:rPr lang="id-ID" sz="1100" dirty="0"/>
                <a:t>Mengelola Lembaga Pendidikan Pesantren </a:t>
              </a:r>
              <a:r>
                <a:rPr lang="id-ID" sz="1100" dirty="0" err="1"/>
                <a:t>Entrepreneur</a:t>
              </a:r>
              <a:r>
                <a:rPr lang="id-ID" sz="1100" dirty="0"/>
                <a:t>, dengan memadukan kurikulum agama, teknologi dan </a:t>
              </a:r>
              <a:r>
                <a:rPr lang="id-ID" sz="1100" dirty="0" err="1"/>
                <a:t>entrepreneurship</a:t>
              </a:r>
              <a:endParaRPr lang="id-ID" sz="1100" dirty="0"/>
            </a:p>
          </p:txBody>
        </p:sp>
        <p:sp>
          <p:nvSpPr>
            <p:cNvPr id="13" name="TextBox 12">
              <a:extLst>
                <a:ext uri="{FF2B5EF4-FFF2-40B4-BE49-F238E27FC236}">
                  <a16:creationId xmlns:a16="http://schemas.microsoft.com/office/drawing/2014/main" id="{ECC54B3F-5086-4782-B5AB-3CECEAC8D0D2}"/>
                </a:ext>
              </a:extLst>
            </p:cNvPr>
            <p:cNvSpPr txBox="1"/>
            <p:nvPr/>
          </p:nvSpPr>
          <p:spPr>
            <a:xfrm>
              <a:off x="1607461" y="2083966"/>
              <a:ext cx="1727952" cy="600164"/>
            </a:xfrm>
            <a:prstGeom prst="rect">
              <a:avLst/>
            </a:prstGeom>
            <a:noFill/>
          </p:spPr>
          <p:txBody>
            <a:bodyPr wrap="square" lIns="0" rIns="0" rtlCol="0" anchor="t">
              <a:spAutoFit/>
            </a:bodyPr>
            <a:lstStyle/>
            <a:p>
              <a:pPr algn="r"/>
              <a:r>
                <a:rPr lang="id-ID" sz="1100"/>
                <a:t>Mencetak entrepreneur muda yang tangguh dan bersedia mengembangkan diri</a:t>
              </a:r>
              <a:endParaRPr lang="en-US" sz="1100" dirty="0">
                <a:solidFill>
                  <a:schemeClr val="tx1">
                    <a:lumMod val="65000"/>
                    <a:lumOff val="35000"/>
                  </a:schemeClr>
                </a:solidFill>
              </a:endParaRPr>
            </a:p>
          </p:txBody>
        </p:sp>
        <p:sp>
          <p:nvSpPr>
            <p:cNvPr id="14" name="TextBox 13">
              <a:extLst>
                <a:ext uri="{FF2B5EF4-FFF2-40B4-BE49-F238E27FC236}">
                  <a16:creationId xmlns:a16="http://schemas.microsoft.com/office/drawing/2014/main" id="{F42C425F-832A-4C13-8FAD-0EA22136E6E0}"/>
                </a:ext>
              </a:extLst>
            </p:cNvPr>
            <p:cNvSpPr txBox="1"/>
            <p:nvPr/>
          </p:nvSpPr>
          <p:spPr>
            <a:xfrm>
              <a:off x="6755474" y="3589766"/>
              <a:ext cx="1753652" cy="769441"/>
            </a:xfrm>
            <a:prstGeom prst="rect">
              <a:avLst/>
            </a:prstGeom>
            <a:noFill/>
          </p:spPr>
          <p:txBody>
            <a:bodyPr wrap="square" lIns="0" rIns="0" rtlCol="0" anchor="t">
              <a:spAutoFit/>
            </a:bodyPr>
            <a:lstStyle/>
            <a:p>
              <a:r>
                <a:rPr lang="id-ID" sz="1100"/>
                <a:t>Pendidikan, pelatihan entrepreneurship bagi kalangan muda, pelajar dan mahasiswa</a:t>
              </a:r>
              <a:endParaRPr lang="en-US" sz="1100" dirty="0">
                <a:solidFill>
                  <a:schemeClr val="tx1">
                    <a:lumMod val="65000"/>
                    <a:lumOff val="35000"/>
                  </a:schemeClr>
                </a:solidFill>
              </a:endParaRPr>
            </a:p>
          </p:txBody>
        </p:sp>
        <p:sp>
          <p:nvSpPr>
            <p:cNvPr id="15" name="TextBox 14">
              <a:extLst>
                <a:ext uri="{FF2B5EF4-FFF2-40B4-BE49-F238E27FC236}">
                  <a16:creationId xmlns:a16="http://schemas.microsoft.com/office/drawing/2014/main" id="{3A78ED78-1F19-4133-898A-EC1110269539}"/>
                </a:ext>
              </a:extLst>
            </p:cNvPr>
            <p:cNvSpPr txBox="1"/>
            <p:nvPr/>
          </p:nvSpPr>
          <p:spPr>
            <a:xfrm>
              <a:off x="1571555" y="4532420"/>
              <a:ext cx="1753652" cy="261610"/>
            </a:xfrm>
            <a:prstGeom prst="rect">
              <a:avLst/>
            </a:prstGeom>
            <a:noFill/>
          </p:spPr>
          <p:txBody>
            <a:bodyPr wrap="square" lIns="0" rIns="0" rtlCol="0" anchor="t">
              <a:spAutoFit/>
            </a:bodyPr>
            <a:lstStyle/>
            <a:p>
              <a:pPr algn="r">
                <a:spcAft>
                  <a:spcPts val="300"/>
                </a:spcAft>
              </a:pPr>
              <a:r>
                <a:rPr lang="id-ID" sz="1100"/>
                <a:t>Inkubator bisnis (startup)</a:t>
              </a:r>
            </a:p>
          </p:txBody>
        </p:sp>
        <p:sp>
          <p:nvSpPr>
            <p:cNvPr id="16" name="TextBox 15">
              <a:extLst>
                <a:ext uri="{FF2B5EF4-FFF2-40B4-BE49-F238E27FC236}">
                  <a16:creationId xmlns:a16="http://schemas.microsoft.com/office/drawing/2014/main" id="{8EB60CBB-32CD-4055-BF36-5C323BE4D4CE}"/>
                </a:ext>
              </a:extLst>
            </p:cNvPr>
            <p:cNvSpPr txBox="1"/>
            <p:nvPr/>
          </p:nvSpPr>
          <p:spPr>
            <a:xfrm>
              <a:off x="3531867" y="5514814"/>
              <a:ext cx="1922808" cy="600164"/>
            </a:xfrm>
            <a:prstGeom prst="rect">
              <a:avLst/>
            </a:prstGeom>
            <a:noFill/>
          </p:spPr>
          <p:txBody>
            <a:bodyPr wrap="square" lIns="0" rIns="0" rtlCol="0" anchor="t">
              <a:spAutoFit/>
            </a:bodyPr>
            <a:lstStyle/>
            <a:p>
              <a:pPr algn="ctr">
                <a:spcAft>
                  <a:spcPts val="300"/>
                </a:spcAft>
              </a:pPr>
              <a:r>
                <a:rPr lang="id-ID" sz="1100"/>
                <a:t>Mengembangkan inovasi, inisiatif dan semangat entrepreneurship kalangan muda</a:t>
              </a:r>
            </a:p>
          </p:txBody>
        </p:sp>
        <p:sp>
          <p:nvSpPr>
            <p:cNvPr id="17" name="TextBox 16">
              <a:extLst>
                <a:ext uri="{FF2B5EF4-FFF2-40B4-BE49-F238E27FC236}">
                  <a16:creationId xmlns:a16="http://schemas.microsoft.com/office/drawing/2014/main" id="{A8DCFFD8-88CA-487B-ABBA-B3AD7D1EBDB6}"/>
                </a:ext>
              </a:extLst>
            </p:cNvPr>
            <p:cNvSpPr txBox="1"/>
            <p:nvPr/>
          </p:nvSpPr>
          <p:spPr>
            <a:xfrm>
              <a:off x="6079526" y="4655597"/>
              <a:ext cx="1899736" cy="600164"/>
            </a:xfrm>
            <a:prstGeom prst="rect">
              <a:avLst/>
            </a:prstGeom>
            <a:noFill/>
          </p:spPr>
          <p:txBody>
            <a:bodyPr wrap="square" lIns="0" rIns="0" rtlCol="0" anchor="t">
              <a:spAutoFit/>
            </a:bodyPr>
            <a:lstStyle/>
            <a:p>
              <a:pPr>
                <a:spcAft>
                  <a:spcPts val="300"/>
                </a:spcAft>
              </a:pPr>
              <a:r>
                <a:rPr lang="id-ID" sz="1100"/>
                <a:t>Solidaritas enterpreneur muda dalam memperkuat </a:t>
              </a:r>
              <a:r>
                <a:rPr lang="id-ID" sz="1100" i="1"/>
                <a:t>national interest</a:t>
              </a:r>
              <a:endParaRPr lang="id-ID" sz="1100" i="1" dirty="0"/>
            </a:p>
          </p:txBody>
        </p:sp>
        <p:sp>
          <p:nvSpPr>
            <p:cNvPr id="18" name="TextBox 17">
              <a:extLst>
                <a:ext uri="{FF2B5EF4-FFF2-40B4-BE49-F238E27FC236}">
                  <a16:creationId xmlns:a16="http://schemas.microsoft.com/office/drawing/2014/main" id="{5D805488-33E4-49D6-BDD6-EE6E96EE9BEE}"/>
                </a:ext>
              </a:extLst>
            </p:cNvPr>
            <p:cNvSpPr txBox="1"/>
            <p:nvPr/>
          </p:nvSpPr>
          <p:spPr>
            <a:xfrm>
              <a:off x="3992059" y="1186849"/>
              <a:ext cx="1921881" cy="600164"/>
            </a:xfrm>
            <a:prstGeom prst="rect">
              <a:avLst/>
            </a:prstGeom>
            <a:noFill/>
          </p:spPr>
          <p:txBody>
            <a:bodyPr wrap="square" lIns="0" rIns="0" rtlCol="0" anchor="t">
              <a:spAutoFit/>
            </a:bodyPr>
            <a:lstStyle/>
            <a:p>
              <a:pPr algn="ctr"/>
              <a:r>
                <a:rPr lang="id-ID" sz="1100" dirty="0" err="1"/>
                <a:t>Networking</a:t>
              </a:r>
              <a:r>
                <a:rPr lang="id-ID" sz="1100" dirty="0"/>
                <a:t> </a:t>
              </a:r>
              <a:r>
                <a:rPr lang="id-ID" sz="1100" dirty="0" err="1"/>
                <a:t>entrepreneur</a:t>
              </a:r>
              <a:r>
                <a:rPr lang="id-ID" sz="1100" dirty="0"/>
                <a:t> muda dengan pemerintah dan </a:t>
              </a:r>
              <a:r>
                <a:rPr lang="id-ID" sz="1100" dirty="0" err="1"/>
                <a:t>stakeholder</a:t>
              </a:r>
              <a:endParaRPr lang="en-US" sz="1100" dirty="0">
                <a:solidFill>
                  <a:schemeClr val="tx1">
                    <a:lumMod val="65000"/>
                    <a:lumOff val="35000"/>
                  </a:schemeClr>
                </a:solidFill>
              </a:endParaRPr>
            </a:p>
          </p:txBody>
        </p:sp>
        <p:sp>
          <p:nvSpPr>
            <p:cNvPr id="19" name="Rectangle 18"/>
            <p:cNvSpPr/>
            <p:nvPr/>
          </p:nvSpPr>
          <p:spPr>
            <a:xfrm>
              <a:off x="833574" y="3384149"/>
              <a:ext cx="2373410" cy="430887"/>
            </a:xfrm>
            <a:prstGeom prst="rect">
              <a:avLst/>
            </a:prstGeom>
          </p:spPr>
          <p:txBody>
            <a:bodyPr wrap="square">
              <a:spAutoFit/>
            </a:bodyPr>
            <a:lstStyle/>
            <a:p>
              <a:pPr algn="r"/>
              <a:r>
                <a:rPr lang="id-ID" sz="1100"/>
                <a:t>Kepemimpinan entrepreneur muda yang berakhlak dan mandiri</a:t>
              </a:r>
            </a:p>
          </p:txBody>
        </p:sp>
        <p:grpSp>
          <p:nvGrpSpPr>
            <p:cNvPr id="20" name="Group 19"/>
            <p:cNvGrpSpPr/>
            <p:nvPr/>
          </p:nvGrpSpPr>
          <p:grpSpPr>
            <a:xfrm>
              <a:off x="3268438" y="2001917"/>
              <a:ext cx="3296099" cy="3463936"/>
              <a:chOff x="1547658" y="1158843"/>
              <a:chExt cx="4967135" cy="4903694"/>
            </a:xfrm>
          </p:grpSpPr>
          <p:sp>
            <p:nvSpPr>
              <p:cNvPr id="21" name="Freeform 8"/>
              <p:cNvSpPr>
                <a:spLocks/>
              </p:cNvSpPr>
              <p:nvPr/>
            </p:nvSpPr>
            <p:spPr bwMode="auto">
              <a:xfrm>
                <a:off x="1851886" y="4398655"/>
                <a:ext cx="811756" cy="810313"/>
              </a:xfrm>
              <a:custGeom>
                <a:avLst/>
                <a:gdLst>
                  <a:gd name="T0" fmla="*/ 2247 w 2249"/>
                  <a:gd name="T1" fmla="*/ 1182 h 2249"/>
                  <a:gd name="T2" fmla="*/ 2214 w 2249"/>
                  <a:gd name="T3" fmla="*/ 1405 h 2249"/>
                  <a:gd name="T4" fmla="*/ 2138 w 2249"/>
                  <a:gd name="T5" fmla="*/ 1611 h 2249"/>
                  <a:gd name="T6" fmla="*/ 2026 w 2249"/>
                  <a:gd name="T7" fmla="*/ 1797 h 2249"/>
                  <a:gd name="T8" fmla="*/ 1880 w 2249"/>
                  <a:gd name="T9" fmla="*/ 1957 h 2249"/>
                  <a:gd name="T10" fmla="*/ 1707 w 2249"/>
                  <a:gd name="T11" fmla="*/ 2086 h 2249"/>
                  <a:gd name="T12" fmla="*/ 1511 w 2249"/>
                  <a:gd name="T13" fmla="*/ 2180 h 2249"/>
                  <a:gd name="T14" fmla="*/ 1295 w 2249"/>
                  <a:gd name="T15" fmla="*/ 2236 h 2249"/>
                  <a:gd name="T16" fmla="*/ 1124 w 2249"/>
                  <a:gd name="T17" fmla="*/ 2249 h 2249"/>
                  <a:gd name="T18" fmla="*/ 952 w 2249"/>
                  <a:gd name="T19" fmla="*/ 2236 h 2249"/>
                  <a:gd name="T20" fmla="*/ 737 w 2249"/>
                  <a:gd name="T21" fmla="*/ 2180 h 2249"/>
                  <a:gd name="T22" fmla="*/ 540 w 2249"/>
                  <a:gd name="T23" fmla="*/ 2086 h 2249"/>
                  <a:gd name="T24" fmla="*/ 368 w 2249"/>
                  <a:gd name="T25" fmla="*/ 1957 h 2249"/>
                  <a:gd name="T26" fmla="*/ 223 w 2249"/>
                  <a:gd name="T27" fmla="*/ 1797 h 2249"/>
                  <a:gd name="T28" fmla="*/ 110 w 2249"/>
                  <a:gd name="T29" fmla="*/ 1611 h 2249"/>
                  <a:gd name="T30" fmla="*/ 35 w 2249"/>
                  <a:gd name="T31" fmla="*/ 1405 h 2249"/>
                  <a:gd name="T32" fmla="*/ 0 w 2249"/>
                  <a:gd name="T33" fmla="*/ 1182 h 2249"/>
                  <a:gd name="T34" fmla="*/ 0 w 2249"/>
                  <a:gd name="T35" fmla="*/ 1066 h 2249"/>
                  <a:gd name="T36" fmla="*/ 35 w 2249"/>
                  <a:gd name="T37" fmla="*/ 843 h 2249"/>
                  <a:gd name="T38" fmla="*/ 110 w 2249"/>
                  <a:gd name="T39" fmla="*/ 636 h 2249"/>
                  <a:gd name="T40" fmla="*/ 223 w 2249"/>
                  <a:gd name="T41" fmla="*/ 451 h 2249"/>
                  <a:gd name="T42" fmla="*/ 368 w 2249"/>
                  <a:gd name="T43" fmla="*/ 292 h 2249"/>
                  <a:gd name="T44" fmla="*/ 540 w 2249"/>
                  <a:gd name="T45" fmla="*/ 162 h 2249"/>
                  <a:gd name="T46" fmla="*/ 737 w 2249"/>
                  <a:gd name="T47" fmla="*/ 67 h 2249"/>
                  <a:gd name="T48" fmla="*/ 952 w 2249"/>
                  <a:gd name="T49" fmla="*/ 12 h 2249"/>
                  <a:gd name="T50" fmla="*/ 1124 w 2249"/>
                  <a:gd name="T51" fmla="*/ 0 h 2249"/>
                  <a:gd name="T52" fmla="*/ 1295 w 2249"/>
                  <a:gd name="T53" fmla="*/ 12 h 2249"/>
                  <a:gd name="T54" fmla="*/ 1511 w 2249"/>
                  <a:gd name="T55" fmla="*/ 67 h 2249"/>
                  <a:gd name="T56" fmla="*/ 1707 w 2249"/>
                  <a:gd name="T57" fmla="*/ 162 h 2249"/>
                  <a:gd name="T58" fmla="*/ 1880 w 2249"/>
                  <a:gd name="T59" fmla="*/ 292 h 2249"/>
                  <a:gd name="T60" fmla="*/ 2026 w 2249"/>
                  <a:gd name="T61" fmla="*/ 451 h 2249"/>
                  <a:gd name="T62" fmla="*/ 2138 w 2249"/>
                  <a:gd name="T63" fmla="*/ 636 h 2249"/>
                  <a:gd name="T64" fmla="*/ 2214 w 2249"/>
                  <a:gd name="T65" fmla="*/ 843 h 2249"/>
                  <a:gd name="T66" fmla="*/ 2247 w 2249"/>
                  <a:gd name="T67" fmla="*/ 1066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49" h="2249">
                    <a:moveTo>
                      <a:pt x="2249" y="1124"/>
                    </a:moveTo>
                    <a:lnTo>
                      <a:pt x="2247" y="1182"/>
                    </a:lnTo>
                    <a:lnTo>
                      <a:pt x="2236" y="1295"/>
                    </a:lnTo>
                    <a:lnTo>
                      <a:pt x="2214" y="1405"/>
                    </a:lnTo>
                    <a:lnTo>
                      <a:pt x="2180" y="1511"/>
                    </a:lnTo>
                    <a:lnTo>
                      <a:pt x="2138" y="1611"/>
                    </a:lnTo>
                    <a:lnTo>
                      <a:pt x="2085" y="1707"/>
                    </a:lnTo>
                    <a:lnTo>
                      <a:pt x="2026" y="1797"/>
                    </a:lnTo>
                    <a:lnTo>
                      <a:pt x="1957" y="1881"/>
                    </a:lnTo>
                    <a:lnTo>
                      <a:pt x="1880" y="1957"/>
                    </a:lnTo>
                    <a:lnTo>
                      <a:pt x="1797" y="2026"/>
                    </a:lnTo>
                    <a:lnTo>
                      <a:pt x="1707" y="2086"/>
                    </a:lnTo>
                    <a:lnTo>
                      <a:pt x="1612" y="2139"/>
                    </a:lnTo>
                    <a:lnTo>
                      <a:pt x="1511" y="2180"/>
                    </a:lnTo>
                    <a:lnTo>
                      <a:pt x="1405" y="2214"/>
                    </a:lnTo>
                    <a:lnTo>
                      <a:pt x="1295" y="2236"/>
                    </a:lnTo>
                    <a:lnTo>
                      <a:pt x="1182" y="2248"/>
                    </a:lnTo>
                    <a:lnTo>
                      <a:pt x="1124" y="2249"/>
                    </a:lnTo>
                    <a:lnTo>
                      <a:pt x="1065" y="2248"/>
                    </a:lnTo>
                    <a:lnTo>
                      <a:pt x="952" y="2236"/>
                    </a:lnTo>
                    <a:lnTo>
                      <a:pt x="842" y="2214"/>
                    </a:lnTo>
                    <a:lnTo>
                      <a:pt x="737" y="2180"/>
                    </a:lnTo>
                    <a:lnTo>
                      <a:pt x="636" y="2139"/>
                    </a:lnTo>
                    <a:lnTo>
                      <a:pt x="540" y="2086"/>
                    </a:lnTo>
                    <a:lnTo>
                      <a:pt x="451" y="2026"/>
                    </a:lnTo>
                    <a:lnTo>
                      <a:pt x="368" y="1957"/>
                    </a:lnTo>
                    <a:lnTo>
                      <a:pt x="291" y="1881"/>
                    </a:lnTo>
                    <a:lnTo>
                      <a:pt x="223" y="1797"/>
                    </a:lnTo>
                    <a:lnTo>
                      <a:pt x="162" y="1707"/>
                    </a:lnTo>
                    <a:lnTo>
                      <a:pt x="110" y="1611"/>
                    </a:lnTo>
                    <a:lnTo>
                      <a:pt x="67" y="1511"/>
                    </a:lnTo>
                    <a:lnTo>
                      <a:pt x="35" y="1405"/>
                    </a:lnTo>
                    <a:lnTo>
                      <a:pt x="11" y="1295"/>
                    </a:lnTo>
                    <a:lnTo>
                      <a:pt x="0" y="1182"/>
                    </a:lnTo>
                    <a:lnTo>
                      <a:pt x="0" y="1124"/>
                    </a:lnTo>
                    <a:lnTo>
                      <a:pt x="0" y="1066"/>
                    </a:lnTo>
                    <a:lnTo>
                      <a:pt x="11" y="953"/>
                    </a:lnTo>
                    <a:lnTo>
                      <a:pt x="35" y="843"/>
                    </a:lnTo>
                    <a:lnTo>
                      <a:pt x="67" y="738"/>
                    </a:lnTo>
                    <a:lnTo>
                      <a:pt x="110" y="636"/>
                    </a:lnTo>
                    <a:lnTo>
                      <a:pt x="162" y="541"/>
                    </a:lnTo>
                    <a:lnTo>
                      <a:pt x="223" y="451"/>
                    </a:lnTo>
                    <a:lnTo>
                      <a:pt x="291" y="368"/>
                    </a:lnTo>
                    <a:lnTo>
                      <a:pt x="368" y="292"/>
                    </a:lnTo>
                    <a:lnTo>
                      <a:pt x="451" y="223"/>
                    </a:lnTo>
                    <a:lnTo>
                      <a:pt x="540" y="162"/>
                    </a:lnTo>
                    <a:lnTo>
                      <a:pt x="636" y="110"/>
                    </a:lnTo>
                    <a:lnTo>
                      <a:pt x="737" y="67"/>
                    </a:lnTo>
                    <a:lnTo>
                      <a:pt x="842" y="35"/>
                    </a:lnTo>
                    <a:lnTo>
                      <a:pt x="952" y="12"/>
                    </a:lnTo>
                    <a:lnTo>
                      <a:pt x="1065" y="0"/>
                    </a:lnTo>
                    <a:lnTo>
                      <a:pt x="1124" y="0"/>
                    </a:lnTo>
                    <a:lnTo>
                      <a:pt x="1182" y="0"/>
                    </a:lnTo>
                    <a:lnTo>
                      <a:pt x="1295" y="12"/>
                    </a:lnTo>
                    <a:lnTo>
                      <a:pt x="1405" y="35"/>
                    </a:lnTo>
                    <a:lnTo>
                      <a:pt x="1511" y="67"/>
                    </a:lnTo>
                    <a:lnTo>
                      <a:pt x="1612" y="110"/>
                    </a:lnTo>
                    <a:lnTo>
                      <a:pt x="1707" y="162"/>
                    </a:lnTo>
                    <a:lnTo>
                      <a:pt x="1797" y="223"/>
                    </a:lnTo>
                    <a:lnTo>
                      <a:pt x="1880" y="292"/>
                    </a:lnTo>
                    <a:lnTo>
                      <a:pt x="1957" y="368"/>
                    </a:lnTo>
                    <a:lnTo>
                      <a:pt x="2026" y="451"/>
                    </a:lnTo>
                    <a:lnTo>
                      <a:pt x="2085" y="541"/>
                    </a:lnTo>
                    <a:lnTo>
                      <a:pt x="2138" y="636"/>
                    </a:lnTo>
                    <a:lnTo>
                      <a:pt x="2180" y="738"/>
                    </a:lnTo>
                    <a:lnTo>
                      <a:pt x="2214" y="843"/>
                    </a:lnTo>
                    <a:lnTo>
                      <a:pt x="2236" y="953"/>
                    </a:lnTo>
                    <a:lnTo>
                      <a:pt x="2247" y="1066"/>
                    </a:lnTo>
                    <a:lnTo>
                      <a:pt x="2249" y="1124"/>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22" name="Freeform 9"/>
              <p:cNvSpPr>
                <a:spLocks/>
              </p:cNvSpPr>
              <p:nvPr/>
            </p:nvSpPr>
            <p:spPr bwMode="auto">
              <a:xfrm>
                <a:off x="1893699" y="1256888"/>
                <a:ext cx="1257283" cy="1258726"/>
              </a:xfrm>
              <a:custGeom>
                <a:avLst/>
                <a:gdLst>
                  <a:gd name="T0" fmla="*/ 3488 w 3489"/>
                  <a:gd name="T1" fmla="*/ 1835 h 3490"/>
                  <a:gd name="T2" fmla="*/ 3435 w 3489"/>
                  <a:gd name="T3" fmla="*/ 2181 h 3490"/>
                  <a:gd name="T4" fmla="*/ 3318 w 3489"/>
                  <a:gd name="T5" fmla="*/ 2501 h 3490"/>
                  <a:gd name="T6" fmla="*/ 3143 w 3489"/>
                  <a:gd name="T7" fmla="*/ 2789 h 3490"/>
                  <a:gd name="T8" fmla="*/ 2917 w 3489"/>
                  <a:gd name="T9" fmla="*/ 3037 h 3490"/>
                  <a:gd name="T10" fmla="*/ 2649 w 3489"/>
                  <a:gd name="T11" fmla="*/ 3238 h 3490"/>
                  <a:gd name="T12" fmla="*/ 2345 w 3489"/>
                  <a:gd name="T13" fmla="*/ 3384 h 3490"/>
                  <a:gd name="T14" fmla="*/ 2010 w 3489"/>
                  <a:gd name="T15" fmla="*/ 3471 h 3490"/>
                  <a:gd name="T16" fmla="*/ 1744 w 3489"/>
                  <a:gd name="T17" fmla="*/ 3490 h 3490"/>
                  <a:gd name="T18" fmla="*/ 1479 w 3489"/>
                  <a:gd name="T19" fmla="*/ 3471 h 3490"/>
                  <a:gd name="T20" fmla="*/ 1144 w 3489"/>
                  <a:gd name="T21" fmla="*/ 3384 h 3490"/>
                  <a:gd name="T22" fmla="*/ 838 w 3489"/>
                  <a:gd name="T23" fmla="*/ 3238 h 3490"/>
                  <a:gd name="T24" fmla="*/ 570 w 3489"/>
                  <a:gd name="T25" fmla="*/ 3037 h 3490"/>
                  <a:gd name="T26" fmla="*/ 346 w 3489"/>
                  <a:gd name="T27" fmla="*/ 2789 h 3490"/>
                  <a:gd name="T28" fmla="*/ 171 w 3489"/>
                  <a:gd name="T29" fmla="*/ 2501 h 3490"/>
                  <a:gd name="T30" fmla="*/ 54 w 3489"/>
                  <a:gd name="T31" fmla="*/ 2181 h 3490"/>
                  <a:gd name="T32" fmla="*/ 1 w 3489"/>
                  <a:gd name="T33" fmla="*/ 1835 h 3490"/>
                  <a:gd name="T34" fmla="*/ 1 w 3489"/>
                  <a:gd name="T35" fmla="*/ 1655 h 3490"/>
                  <a:gd name="T36" fmla="*/ 54 w 3489"/>
                  <a:gd name="T37" fmla="*/ 1309 h 3490"/>
                  <a:gd name="T38" fmla="*/ 171 w 3489"/>
                  <a:gd name="T39" fmla="*/ 988 h 3490"/>
                  <a:gd name="T40" fmla="*/ 346 w 3489"/>
                  <a:gd name="T41" fmla="*/ 701 h 3490"/>
                  <a:gd name="T42" fmla="*/ 570 w 3489"/>
                  <a:gd name="T43" fmla="*/ 454 h 3490"/>
                  <a:gd name="T44" fmla="*/ 838 w 3489"/>
                  <a:gd name="T45" fmla="*/ 253 h 3490"/>
                  <a:gd name="T46" fmla="*/ 1144 w 3489"/>
                  <a:gd name="T47" fmla="*/ 105 h 3490"/>
                  <a:gd name="T48" fmla="*/ 1479 w 3489"/>
                  <a:gd name="T49" fmla="*/ 19 h 3490"/>
                  <a:gd name="T50" fmla="*/ 1744 w 3489"/>
                  <a:gd name="T51" fmla="*/ 0 h 3490"/>
                  <a:gd name="T52" fmla="*/ 2010 w 3489"/>
                  <a:gd name="T53" fmla="*/ 19 h 3490"/>
                  <a:gd name="T54" fmla="*/ 2345 w 3489"/>
                  <a:gd name="T55" fmla="*/ 105 h 3490"/>
                  <a:gd name="T56" fmla="*/ 2649 w 3489"/>
                  <a:gd name="T57" fmla="*/ 253 h 3490"/>
                  <a:gd name="T58" fmla="*/ 2917 w 3489"/>
                  <a:gd name="T59" fmla="*/ 454 h 3490"/>
                  <a:gd name="T60" fmla="*/ 3143 w 3489"/>
                  <a:gd name="T61" fmla="*/ 701 h 3490"/>
                  <a:gd name="T62" fmla="*/ 3318 w 3489"/>
                  <a:gd name="T63" fmla="*/ 988 h 3490"/>
                  <a:gd name="T64" fmla="*/ 3435 w 3489"/>
                  <a:gd name="T65" fmla="*/ 1309 h 3490"/>
                  <a:gd name="T66" fmla="*/ 3488 w 3489"/>
                  <a:gd name="T67" fmla="*/ 1655 h 3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89" h="3490">
                    <a:moveTo>
                      <a:pt x="3489" y="1745"/>
                    </a:moveTo>
                    <a:lnTo>
                      <a:pt x="3488" y="1835"/>
                    </a:lnTo>
                    <a:lnTo>
                      <a:pt x="3470" y="2012"/>
                    </a:lnTo>
                    <a:lnTo>
                      <a:pt x="3435" y="2181"/>
                    </a:lnTo>
                    <a:lnTo>
                      <a:pt x="3384" y="2345"/>
                    </a:lnTo>
                    <a:lnTo>
                      <a:pt x="3318" y="2501"/>
                    </a:lnTo>
                    <a:lnTo>
                      <a:pt x="3236" y="2650"/>
                    </a:lnTo>
                    <a:lnTo>
                      <a:pt x="3143" y="2789"/>
                    </a:lnTo>
                    <a:lnTo>
                      <a:pt x="3037" y="2919"/>
                    </a:lnTo>
                    <a:lnTo>
                      <a:pt x="2917" y="3037"/>
                    </a:lnTo>
                    <a:lnTo>
                      <a:pt x="2789" y="3143"/>
                    </a:lnTo>
                    <a:lnTo>
                      <a:pt x="2649" y="3238"/>
                    </a:lnTo>
                    <a:lnTo>
                      <a:pt x="2501" y="3318"/>
                    </a:lnTo>
                    <a:lnTo>
                      <a:pt x="2345" y="3384"/>
                    </a:lnTo>
                    <a:lnTo>
                      <a:pt x="2180" y="3436"/>
                    </a:lnTo>
                    <a:lnTo>
                      <a:pt x="2010" y="3471"/>
                    </a:lnTo>
                    <a:lnTo>
                      <a:pt x="1834" y="3488"/>
                    </a:lnTo>
                    <a:lnTo>
                      <a:pt x="1744" y="3490"/>
                    </a:lnTo>
                    <a:lnTo>
                      <a:pt x="1654" y="3488"/>
                    </a:lnTo>
                    <a:lnTo>
                      <a:pt x="1479" y="3471"/>
                    </a:lnTo>
                    <a:lnTo>
                      <a:pt x="1308" y="3436"/>
                    </a:lnTo>
                    <a:lnTo>
                      <a:pt x="1144" y="3384"/>
                    </a:lnTo>
                    <a:lnTo>
                      <a:pt x="987" y="3318"/>
                    </a:lnTo>
                    <a:lnTo>
                      <a:pt x="838" y="3238"/>
                    </a:lnTo>
                    <a:lnTo>
                      <a:pt x="700" y="3143"/>
                    </a:lnTo>
                    <a:lnTo>
                      <a:pt x="570" y="3037"/>
                    </a:lnTo>
                    <a:lnTo>
                      <a:pt x="452" y="2919"/>
                    </a:lnTo>
                    <a:lnTo>
                      <a:pt x="346" y="2789"/>
                    </a:lnTo>
                    <a:lnTo>
                      <a:pt x="251" y="2650"/>
                    </a:lnTo>
                    <a:lnTo>
                      <a:pt x="171" y="2501"/>
                    </a:lnTo>
                    <a:lnTo>
                      <a:pt x="105" y="2345"/>
                    </a:lnTo>
                    <a:lnTo>
                      <a:pt x="54" y="2181"/>
                    </a:lnTo>
                    <a:lnTo>
                      <a:pt x="19" y="2012"/>
                    </a:lnTo>
                    <a:lnTo>
                      <a:pt x="1" y="1835"/>
                    </a:lnTo>
                    <a:lnTo>
                      <a:pt x="0" y="1745"/>
                    </a:lnTo>
                    <a:lnTo>
                      <a:pt x="1" y="1655"/>
                    </a:lnTo>
                    <a:lnTo>
                      <a:pt x="19" y="1479"/>
                    </a:lnTo>
                    <a:lnTo>
                      <a:pt x="54" y="1309"/>
                    </a:lnTo>
                    <a:lnTo>
                      <a:pt x="105" y="1144"/>
                    </a:lnTo>
                    <a:lnTo>
                      <a:pt x="171" y="988"/>
                    </a:lnTo>
                    <a:lnTo>
                      <a:pt x="251" y="840"/>
                    </a:lnTo>
                    <a:lnTo>
                      <a:pt x="346" y="701"/>
                    </a:lnTo>
                    <a:lnTo>
                      <a:pt x="452" y="572"/>
                    </a:lnTo>
                    <a:lnTo>
                      <a:pt x="570" y="454"/>
                    </a:lnTo>
                    <a:lnTo>
                      <a:pt x="700" y="346"/>
                    </a:lnTo>
                    <a:lnTo>
                      <a:pt x="838" y="253"/>
                    </a:lnTo>
                    <a:lnTo>
                      <a:pt x="987" y="172"/>
                    </a:lnTo>
                    <a:lnTo>
                      <a:pt x="1144" y="105"/>
                    </a:lnTo>
                    <a:lnTo>
                      <a:pt x="1308" y="54"/>
                    </a:lnTo>
                    <a:lnTo>
                      <a:pt x="1479" y="19"/>
                    </a:lnTo>
                    <a:lnTo>
                      <a:pt x="1654" y="1"/>
                    </a:lnTo>
                    <a:lnTo>
                      <a:pt x="1744" y="0"/>
                    </a:lnTo>
                    <a:lnTo>
                      <a:pt x="1834" y="1"/>
                    </a:lnTo>
                    <a:lnTo>
                      <a:pt x="2010" y="19"/>
                    </a:lnTo>
                    <a:lnTo>
                      <a:pt x="2180" y="54"/>
                    </a:lnTo>
                    <a:lnTo>
                      <a:pt x="2345" y="105"/>
                    </a:lnTo>
                    <a:lnTo>
                      <a:pt x="2501" y="172"/>
                    </a:lnTo>
                    <a:lnTo>
                      <a:pt x="2649" y="253"/>
                    </a:lnTo>
                    <a:lnTo>
                      <a:pt x="2789" y="346"/>
                    </a:lnTo>
                    <a:lnTo>
                      <a:pt x="2917" y="454"/>
                    </a:lnTo>
                    <a:lnTo>
                      <a:pt x="3037" y="572"/>
                    </a:lnTo>
                    <a:lnTo>
                      <a:pt x="3143" y="701"/>
                    </a:lnTo>
                    <a:lnTo>
                      <a:pt x="3236" y="840"/>
                    </a:lnTo>
                    <a:lnTo>
                      <a:pt x="3318" y="988"/>
                    </a:lnTo>
                    <a:lnTo>
                      <a:pt x="3384" y="1144"/>
                    </a:lnTo>
                    <a:lnTo>
                      <a:pt x="3435" y="1309"/>
                    </a:lnTo>
                    <a:lnTo>
                      <a:pt x="3470" y="1479"/>
                    </a:lnTo>
                    <a:lnTo>
                      <a:pt x="3488" y="1655"/>
                    </a:lnTo>
                    <a:lnTo>
                      <a:pt x="3489" y="174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23" name="Freeform 11"/>
              <p:cNvSpPr>
                <a:spLocks/>
              </p:cNvSpPr>
              <p:nvPr/>
            </p:nvSpPr>
            <p:spPr bwMode="auto">
              <a:xfrm>
                <a:off x="4729797" y="4600513"/>
                <a:ext cx="795895" cy="797337"/>
              </a:xfrm>
              <a:custGeom>
                <a:avLst/>
                <a:gdLst>
                  <a:gd name="T0" fmla="*/ 2211 w 2211"/>
                  <a:gd name="T1" fmla="*/ 1163 h 2212"/>
                  <a:gd name="T2" fmla="*/ 2178 w 2211"/>
                  <a:gd name="T3" fmla="*/ 1382 h 2212"/>
                  <a:gd name="T4" fmla="*/ 2104 w 2211"/>
                  <a:gd name="T5" fmla="*/ 1585 h 2212"/>
                  <a:gd name="T6" fmla="*/ 1992 w 2211"/>
                  <a:gd name="T7" fmla="*/ 1768 h 2212"/>
                  <a:gd name="T8" fmla="*/ 1850 w 2211"/>
                  <a:gd name="T9" fmla="*/ 1925 h 2212"/>
                  <a:gd name="T10" fmla="*/ 1680 w 2211"/>
                  <a:gd name="T11" fmla="*/ 2052 h 2212"/>
                  <a:gd name="T12" fmla="*/ 1487 w 2211"/>
                  <a:gd name="T13" fmla="*/ 2145 h 2212"/>
                  <a:gd name="T14" fmla="*/ 1274 w 2211"/>
                  <a:gd name="T15" fmla="*/ 2200 h 2212"/>
                  <a:gd name="T16" fmla="*/ 1106 w 2211"/>
                  <a:gd name="T17" fmla="*/ 2212 h 2212"/>
                  <a:gd name="T18" fmla="*/ 937 w 2211"/>
                  <a:gd name="T19" fmla="*/ 2200 h 2212"/>
                  <a:gd name="T20" fmla="*/ 726 w 2211"/>
                  <a:gd name="T21" fmla="*/ 2145 h 2212"/>
                  <a:gd name="T22" fmla="*/ 531 w 2211"/>
                  <a:gd name="T23" fmla="*/ 2052 h 2212"/>
                  <a:gd name="T24" fmla="*/ 362 w 2211"/>
                  <a:gd name="T25" fmla="*/ 1925 h 2212"/>
                  <a:gd name="T26" fmla="*/ 219 w 2211"/>
                  <a:gd name="T27" fmla="*/ 1768 h 2212"/>
                  <a:gd name="T28" fmla="*/ 109 w 2211"/>
                  <a:gd name="T29" fmla="*/ 1585 h 2212"/>
                  <a:gd name="T30" fmla="*/ 34 w 2211"/>
                  <a:gd name="T31" fmla="*/ 1382 h 2212"/>
                  <a:gd name="T32" fmla="*/ 1 w 2211"/>
                  <a:gd name="T33" fmla="*/ 1163 h 2212"/>
                  <a:gd name="T34" fmla="*/ 1 w 2211"/>
                  <a:gd name="T35" fmla="*/ 1049 h 2212"/>
                  <a:gd name="T36" fmla="*/ 34 w 2211"/>
                  <a:gd name="T37" fmla="*/ 829 h 2212"/>
                  <a:gd name="T38" fmla="*/ 109 w 2211"/>
                  <a:gd name="T39" fmla="*/ 626 h 2212"/>
                  <a:gd name="T40" fmla="*/ 219 w 2211"/>
                  <a:gd name="T41" fmla="*/ 444 h 2212"/>
                  <a:gd name="T42" fmla="*/ 362 w 2211"/>
                  <a:gd name="T43" fmla="*/ 287 h 2212"/>
                  <a:gd name="T44" fmla="*/ 531 w 2211"/>
                  <a:gd name="T45" fmla="*/ 160 h 2212"/>
                  <a:gd name="T46" fmla="*/ 726 w 2211"/>
                  <a:gd name="T47" fmla="*/ 66 h 2212"/>
                  <a:gd name="T48" fmla="*/ 937 w 2211"/>
                  <a:gd name="T49" fmla="*/ 12 h 2212"/>
                  <a:gd name="T50" fmla="*/ 1106 w 2211"/>
                  <a:gd name="T51" fmla="*/ 0 h 2212"/>
                  <a:gd name="T52" fmla="*/ 1274 w 2211"/>
                  <a:gd name="T53" fmla="*/ 12 h 2212"/>
                  <a:gd name="T54" fmla="*/ 1487 w 2211"/>
                  <a:gd name="T55" fmla="*/ 66 h 2212"/>
                  <a:gd name="T56" fmla="*/ 1680 w 2211"/>
                  <a:gd name="T57" fmla="*/ 160 h 2212"/>
                  <a:gd name="T58" fmla="*/ 1850 w 2211"/>
                  <a:gd name="T59" fmla="*/ 287 h 2212"/>
                  <a:gd name="T60" fmla="*/ 1992 w 2211"/>
                  <a:gd name="T61" fmla="*/ 444 h 2212"/>
                  <a:gd name="T62" fmla="*/ 2104 w 2211"/>
                  <a:gd name="T63" fmla="*/ 626 h 2212"/>
                  <a:gd name="T64" fmla="*/ 2178 w 2211"/>
                  <a:gd name="T65" fmla="*/ 829 h 2212"/>
                  <a:gd name="T66" fmla="*/ 2211 w 2211"/>
                  <a:gd name="T67" fmla="*/ 1049 h 2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11" h="2212">
                    <a:moveTo>
                      <a:pt x="2211" y="1106"/>
                    </a:moveTo>
                    <a:lnTo>
                      <a:pt x="2211" y="1163"/>
                    </a:lnTo>
                    <a:lnTo>
                      <a:pt x="2200" y="1274"/>
                    </a:lnTo>
                    <a:lnTo>
                      <a:pt x="2178" y="1382"/>
                    </a:lnTo>
                    <a:lnTo>
                      <a:pt x="2145" y="1486"/>
                    </a:lnTo>
                    <a:lnTo>
                      <a:pt x="2104" y="1585"/>
                    </a:lnTo>
                    <a:lnTo>
                      <a:pt x="2052" y="1679"/>
                    </a:lnTo>
                    <a:lnTo>
                      <a:pt x="1992" y="1768"/>
                    </a:lnTo>
                    <a:lnTo>
                      <a:pt x="1925" y="1850"/>
                    </a:lnTo>
                    <a:lnTo>
                      <a:pt x="1850" y="1925"/>
                    </a:lnTo>
                    <a:lnTo>
                      <a:pt x="1768" y="1992"/>
                    </a:lnTo>
                    <a:lnTo>
                      <a:pt x="1680" y="2052"/>
                    </a:lnTo>
                    <a:lnTo>
                      <a:pt x="1585" y="2103"/>
                    </a:lnTo>
                    <a:lnTo>
                      <a:pt x="1487" y="2145"/>
                    </a:lnTo>
                    <a:lnTo>
                      <a:pt x="1382" y="2178"/>
                    </a:lnTo>
                    <a:lnTo>
                      <a:pt x="1274" y="2200"/>
                    </a:lnTo>
                    <a:lnTo>
                      <a:pt x="1163" y="2210"/>
                    </a:lnTo>
                    <a:lnTo>
                      <a:pt x="1106" y="2212"/>
                    </a:lnTo>
                    <a:lnTo>
                      <a:pt x="1049" y="2210"/>
                    </a:lnTo>
                    <a:lnTo>
                      <a:pt x="937" y="2200"/>
                    </a:lnTo>
                    <a:lnTo>
                      <a:pt x="830" y="2178"/>
                    </a:lnTo>
                    <a:lnTo>
                      <a:pt x="726" y="2145"/>
                    </a:lnTo>
                    <a:lnTo>
                      <a:pt x="626" y="2103"/>
                    </a:lnTo>
                    <a:lnTo>
                      <a:pt x="531" y="2052"/>
                    </a:lnTo>
                    <a:lnTo>
                      <a:pt x="443" y="1992"/>
                    </a:lnTo>
                    <a:lnTo>
                      <a:pt x="362" y="1925"/>
                    </a:lnTo>
                    <a:lnTo>
                      <a:pt x="286" y="1850"/>
                    </a:lnTo>
                    <a:lnTo>
                      <a:pt x="219" y="1768"/>
                    </a:lnTo>
                    <a:lnTo>
                      <a:pt x="159" y="1679"/>
                    </a:lnTo>
                    <a:lnTo>
                      <a:pt x="109" y="1585"/>
                    </a:lnTo>
                    <a:lnTo>
                      <a:pt x="66" y="1486"/>
                    </a:lnTo>
                    <a:lnTo>
                      <a:pt x="34" y="1382"/>
                    </a:lnTo>
                    <a:lnTo>
                      <a:pt x="12" y="1274"/>
                    </a:lnTo>
                    <a:lnTo>
                      <a:pt x="1" y="1163"/>
                    </a:lnTo>
                    <a:lnTo>
                      <a:pt x="0" y="1106"/>
                    </a:lnTo>
                    <a:lnTo>
                      <a:pt x="1" y="1049"/>
                    </a:lnTo>
                    <a:lnTo>
                      <a:pt x="12" y="937"/>
                    </a:lnTo>
                    <a:lnTo>
                      <a:pt x="34" y="829"/>
                    </a:lnTo>
                    <a:lnTo>
                      <a:pt x="66" y="725"/>
                    </a:lnTo>
                    <a:lnTo>
                      <a:pt x="109" y="626"/>
                    </a:lnTo>
                    <a:lnTo>
                      <a:pt x="159" y="532"/>
                    </a:lnTo>
                    <a:lnTo>
                      <a:pt x="219" y="444"/>
                    </a:lnTo>
                    <a:lnTo>
                      <a:pt x="286" y="362"/>
                    </a:lnTo>
                    <a:lnTo>
                      <a:pt x="362" y="287"/>
                    </a:lnTo>
                    <a:lnTo>
                      <a:pt x="443" y="219"/>
                    </a:lnTo>
                    <a:lnTo>
                      <a:pt x="531" y="160"/>
                    </a:lnTo>
                    <a:lnTo>
                      <a:pt x="626" y="108"/>
                    </a:lnTo>
                    <a:lnTo>
                      <a:pt x="726" y="66"/>
                    </a:lnTo>
                    <a:lnTo>
                      <a:pt x="830" y="34"/>
                    </a:lnTo>
                    <a:lnTo>
                      <a:pt x="937" y="12"/>
                    </a:lnTo>
                    <a:lnTo>
                      <a:pt x="1049" y="0"/>
                    </a:lnTo>
                    <a:lnTo>
                      <a:pt x="1106" y="0"/>
                    </a:lnTo>
                    <a:lnTo>
                      <a:pt x="1163" y="0"/>
                    </a:lnTo>
                    <a:lnTo>
                      <a:pt x="1274" y="12"/>
                    </a:lnTo>
                    <a:lnTo>
                      <a:pt x="1382" y="34"/>
                    </a:lnTo>
                    <a:lnTo>
                      <a:pt x="1487" y="66"/>
                    </a:lnTo>
                    <a:lnTo>
                      <a:pt x="1585" y="108"/>
                    </a:lnTo>
                    <a:lnTo>
                      <a:pt x="1680" y="160"/>
                    </a:lnTo>
                    <a:lnTo>
                      <a:pt x="1768" y="219"/>
                    </a:lnTo>
                    <a:lnTo>
                      <a:pt x="1850" y="287"/>
                    </a:lnTo>
                    <a:lnTo>
                      <a:pt x="1925" y="362"/>
                    </a:lnTo>
                    <a:lnTo>
                      <a:pt x="1992" y="444"/>
                    </a:lnTo>
                    <a:lnTo>
                      <a:pt x="2052" y="532"/>
                    </a:lnTo>
                    <a:lnTo>
                      <a:pt x="2104" y="626"/>
                    </a:lnTo>
                    <a:lnTo>
                      <a:pt x="2145" y="725"/>
                    </a:lnTo>
                    <a:lnTo>
                      <a:pt x="2178" y="829"/>
                    </a:lnTo>
                    <a:lnTo>
                      <a:pt x="2200" y="937"/>
                    </a:lnTo>
                    <a:lnTo>
                      <a:pt x="2211" y="1049"/>
                    </a:lnTo>
                    <a:lnTo>
                      <a:pt x="2211" y="110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24" name="Freeform 12"/>
              <p:cNvSpPr>
                <a:spLocks/>
              </p:cNvSpPr>
              <p:nvPr/>
            </p:nvSpPr>
            <p:spPr bwMode="auto">
              <a:xfrm>
                <a:off x="3654185" y="1158843"/>
                <a:ext cx="777152" cy="777152"/>
              </a:xfrm>
              <a:custGeom>
                <a:avLst/>
                <a:gdLst>
                  <a:gd name="T0" fmla="*/ 2155 w 2157"/>
                  <a:gd name="T1" fmla="*/ 1134 h 2156"/>
                  <a:gd name="T2" fmla="*/ 2123 w 2157"/>
                  <a:gd name="T3" fmla="*/ 1348 h 2156"/>
                  <a:gd name="T4" fmla="*/ 2050 w 2157"/>
                  <a:gd name="T5" fmla="*/ 1546 h 2156"/>
                  <a:gd name="T6" fmla="*/ 1943 w 2157"/>
                  <a:gd name="T7" fmla="*/ 1724 h 2156"/>
                  <a:gd name="T8" fmla="*/ 1804 w 2157"/>
                  <a:gd name="T9" fmla="*/ 1877 h 2156"/>
                  <a:gd name="T10" fmla="*/ 1638 w 2157"/>
                  <a:gd name="T11" fmla="*/ 2001 h 2156"/>
                  <a:gd name="T12" fmla="*/ 1449 w 2157"/>
                  <a:gd name="T13" fmla="*/ 2092 h 2156"/>
                  <a:gd name="T14" fmla="*/ 1243 w 2157"/>
                  <a:gd name="T15" fmla="*/ 2145 h 2156"/>
                  <a:gd name="T16" fmla="*/ 1078 w 2157"/>
                  <a:gd name="T17" fmla="*/ 2156 h 2156"/>
                  <a:gd name="T18" fmla="*/ 914 w 2157"/>
                  <a:gd name="T19" fmla="*/ 2145 h 2156"/>
                  <a:gd name="T20" fmla="*/ 708 w 2157"/>
                  <a:gd name="T21" fmla="*/ 2092 h 2156"/>
                  <a:gd name="T22" fmla="*/ 518 w 2157"/>
                  <a:gd name="T23" fmla="*/ 2001 h 2156"/>
                  <a:gd name="T24" fmla="*/ 352 w 2157"/>
                  <a:gd name="T25" fmla="*/ 1877 h 2156"/>
                  <a:gd name="T26" fmla="*/ 214 w 2157"/>
                  <a:gd name="T27" fmla="*/ 1724 h 2156"/>
                  <a:gd name="T28" fmla="*/ 106 w 2157"/>
                  <a:gd name="T29" fmla="*/ 1546 h 2156"/>
                  <a:gd name="T30" fmla="*/ 34 w 2157"/>
                  <a:gd name="T31" fmla="*/ 1348 h 2156"/>
                  <a:gd name="T32" fmla="*/ 1 w 2157"/>
                  <a:gd name="T33" fmla="*/ 1134 h 2156"/>
                  <a:gd name="T34" fmla="*/ 1 w 2157"/>
                  <a:gd name="T35" fmla="*/ 1022 h 2156"/>
                  <a:gd name="T36" fmla="*/ 34 w 2157"/>
                  <a:gd name="T37" fmla="*/ 809 h 2156"/>
                  <a:gd name="T38" fmla="*/ 106 w 2157"/>
                  <a:gd name="T39" fmla="*/ 610 h 2156"/>
                  <a:gd name="T40" fmla="*/ 214 w 2157"/>
                  <a:gd name="T41" fmla="*/ 433 h 2156"/>
                  <a:gd name="T42" fmla="*/ 352 w 2157"/>
                  <a:gd name="T43" fmla="*/ 280 h 2156"/>
                  <a:gd name="T44" fmla="*/ 518 w 2157"/>
                  <a:gd name="T45" fmla="*/ 155 h 2156"/>
                  <a:gd name="T46" fmla="*/ 708 w 2157"/>
                  <a:gd name="T47" fmla="*/ 65 h 2156"/>
                  <a:gd name="T48" fmla="*/ 914 w 2157"/>
                  <a:gd name="T49" fmla="*/ 11 h 2156"/>
                  <a:gd name="T50" fmla="*/ 1078 w 2157"/>
                  <a:gd name="T51" fmla="*/ 0 h 2156"/>
                  <a:gd name="T52" fmla="*/ 1243 w 2157"/>
                  <a:gd name="T53" fmla="*/ 11 h 2156"/>
                  <a:gd name="T54" fmla="*/ 1449 w 2157"/>
                  <a:gd name="T55" fmla="*/ 65 h 2156"/>
                  <a:gd name="T56" fmla="*/ 1638 w 2157"/>
                  <a:gd name="T57" fmla="*/ 155 h 2156"/>
                  <a:gd name="T58" fmla="*/ 1804 w 2157"/>
                  <a:gd name="T59" fmla="*/ 280 h 2156"/>
                  <a:gd name="T60" fmla="*/ 1943 w 2157"/>
                  <a:gd name="T61" fmla="*/ 433 h 2156"/>
                  <a:gd name="T62" fmla="*/ 2050 w 2157"/>
                  <a:gd name="T63" fmla="*/ 610 h 2156"/>
                  <a:gd name="T64" fmla="*/ 2123 w 2157"/>
                  <a:gd name="T65" fmla="*/ 809 h 2156"/>
                  <a:gd name="T66" fmla="*/ 2155 w 2157"/>
                  <a:gd name="T67" fmla="*/ 1022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7" h="2156">
                    <a:moveTo>
                      <a:pt x="2157" y="1078"/>
                    </a:moveTo>
                    <a:lnTo>
                      <a:pt x="2155" y="1134"/>
                    </a:lnTo>
                    <a:lnTo>
                      <a:pt x="2145" y="1243"/>
                    </a:lnTo>
                    <a:lnTo>
                      <a:pt x="2123" y="1348"/>
                    </a:lnTo>
                    <a:lnTo>
                      <a:pt x="2092" y="1449"/>
                    </a:lnTo>
                    <a:lnTo>
                      <a:pt x="2050" y="1546"/>
                    </a:lnTo>
                    <a:lnTo>
                      <a:pt x="2001" y="1638"/>
                    </a:lnTo>
                    <a:lnTo>
                      <a:pt x="1943" y="1724"/>
                    </a:lnTo>
                    <a:lnTo>
                      <a:pt x="1877" y="1804"/>
                    </a:lnTo>
                    <a:lnTo>
                      <a:pt x="1804" y="1877"/>
                    </a:lnTo>
                    <a:lnTo>
                      <a:pt x="1724" y="1943"/>
                    </a:lnTo>
                    <a:lnTo>
                      <a:pt x="1638" y="2001"/>
                    </a:lnTo>
                    <a:lnTo>
                      <a:pt x="1546" y="2050"/>
                    </a:lnTo>
                    <a:lnTo>
                      <a:pt x="1449" y="2092"/>
                    </a:lnTo>
                    <a:lnTo>
                      <a:pt x="1348" y="2123"/>
                    </a:lnTo>
                    <a:lnTo>
                      <a:pt x="1243" y="2145"/>
                    </a:lnTo>
                    <a:lnTo>
                      <a:pt x="1134" y="2155"/>
                    </a:lnTo>
                    <a:lnTo>
                      <a:pt x="1078" y="2156"/>
                    </a:lnTo>
                    <a:lnTo>
                      <a:pt x="1023" y="2155"/>
                    </a:lnTo>
                    <a:lnTo>
                      <a:pt x="914" y="2145"/>
                    </a:lnTo>
                    <a:lnTo>
                      <a:pt x="809" y="2123"/>
                    </a:lnTo>
                    <a:lnTo>
                      <a:pt x="708" y="2092"/>
                    </a:lnTo>
                    <a:lnTo>
                      <a:pt x="610" y="2050"/>
                    </a:lnTo>
                    <a:lnTo>
                      <a:pt x="518" y="2001"/>
                    </a:lnTo>
                    <a:lnTo>
                      <a:pt x="433" y="1943"/>
                    </a:lnTo>
                    <a:lnTo>
                      <a:pt x="352" y="1877"/>
                    </a:lnTo>
                    <a:lnTo>
                      <a:pt x="280" y="1804"/>
                    </a:lnTo>
                    <a:lnTo>
                      <a:pt x="214" y="1724"/>
                    </a:lnTo>
                    <a:lnTo>
                      <a:pt x="155" y="1638"/>
                    </a:lnTo>
                    <a:lnTo>
                      <a:pt x="106" y="1546"/>
                    </a:lnTo>
                    <a:lnTo>
                      <a:pt x="65" y="1449"/>
                    </a:lnTo>
                    <a:lnTo>
                      <a:pt x="34" y="1348"/>
                    </a:lnTo>
                    <a:lnTo>
                      <a:pt x="12" y="1243"/>
                    </a:lnTo>
                    <a:lnTo>
                      <a:pt x="1" y="1134"/>
                    </a:lnTo>
                    <a:lnTo>
                      <a:pt x="0" y="1078"/>
                    </a:lnTo>
                    <a:lnTo>
                      <a:pt x="1" y="1022"/>
                    </a:lnTo>
                    <a:lnTo>
                      <a:pt x="12" y="913"/>
                    </a:lnTo>
                    <a:lnTo>
                      <a:pt x="34" y="809"/>
                    </a:lnTo>
                    <a:lnTo>
                      <a:pt x="65" y="707"/>
                    </a:lnTo>
                    <a:lnTo>
                      <a:pt x="106" y="610"/>
                    </a:lnTo>
                    <a:lnTo>
                      <a:pt x="155" y="518"/>
                    </a:lnTo>
                    <a:lnTo>
                      <a:pt x="214" y="433"/>
                    </a:lnTo>
                    <a:lnTo>
                      <a:pt x="280" y="352"/>
                    </a:lnTo>
                    <a:lnTo>
                      <a:pt x="352" y="280"/>
                    </a:lnTo>
                    <a:lnTo>
                      <a:pt x="433" y="214"/>
                    </a:lnTo>
                    <a:lnTo>
                      <a:pt x="518" y="155"/>
                    </a:lnTo>
                    <a:lnTo>
                      <a:pt x="610" y="106"/>
                    </a:lnTo>
                    <a:lnTo>
                      <a:pt x="708" y="65"/>
                    </a:lnTo>
                    <a:lnTo>
                      <a:pt x="809" y="33"/>
                    </a:lnTo>
                    <a:lnTo>
                      <a:pt x="914" y="11"/>
                    </a:lnTo>
                    <a:lnTo>
                      <a:pt x="1023" y="1"/>
                    </a:lnTo>
                    <a:lnTo>
                      <a:pt x="1078" y="0"/>
                    </a:lnTo>
                    <a:lnTo>
                      <a:pt x="1134" y="1"/>
                    </a:lnTo>
                    <a:lnTo>
                      <a:pt x="1243" y="11"/>
                    </a:lnTo>
                    <a:lnTo>
                      <a:pt x="1348" y="33"/>
                    </a:lnTo>
                    <a:lnTo>
                      <a:pt x="1449" y="65"/>
                    </a:lnTo>
                    <a:lnTo>
                      <a:pt x="1546" y="106"/>
                    </a:lnTo>
                    <a:lnTo>
                      <a:pt x="1638" y="155"/>
                    </a:lnTo>
                    <a:lnTo>
                      <a:pt x="1724" y="214"/>
                    </a:lnTo>
                    <a:lnTo>
                      <a:pt x="1804" y="280"/>
                    </a:lnTo>
                    <a:lnTo>
                      <a:pt x="1877" y="352"/>
                    </a:lnTo>
                    <a:lnTo>
                      <a:pt x="1943" y="433"/>
                    </a:lnTo>
                    <a:lnTo>
                      <a:pt x="2001" y="518"/>
                    </a:lnTo>
                    <a:lnTo>
                      <a:pt x="2050" y="610"/>
                    </a:lnTo>
                    <a:lnTo>
                      <a:pt x="2092" y="707"/>
                    </a:lnTo>
                    <a:lnTo>
                      <a:pt x="2123" y="809"/>
                    </a:lnTo>
                    <a:lnTo>
                      <a:pt x="2145" y="913"/>
                    </a:lnTo>
                    <a:lnTo>
                      <a:pt x="2155" y="1022"/>
                    </a:lnTo>
                    <a:lnTo>
                      <a:pt x="2157" y="1078"/>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25" name="Freeform 13"/>
              <p:cNvSpPr>
                <a:spLocks/>
              </p:cNvSpPr>
              <p:nvPr/>
            </p:nvSpPr>
            <p:spPr bwMode="auto">
              <a:xfrm>
                <a:off x="5733316" y="3510482"/>
                <a:ext cx="781477" cy="780035"/>
              </a:xfrm>
              <a:custGeom>
                <a:avLst/>
                <a:gdLst>
                  <a:gd name="T0" fmla="*/ 2166 w 2166"/>
                  <a:gd name="T1" fmla="*/ 1139 h 2166"/>
                  <a:gd name="T2" fmla="*/ 2132 w 2166"/>
                  <a:gd name="T3" fmla="*/ 1354 h 2166"/>
                  <a:gd name="T4" fmla="*/ 2059 w 2166"/>
                  <a:gd name="T5" fmla="*/ 1553 h 2166"/>
                  <a:gd name="T6" fmla="*/ 1952 w 2166"/>
                  <a:gd name="T7" fmla="*/ 1731 h 2166"/>
                  <a:gd name="T8" fmla="*/ 1812 w 2166"/>
                  <a:gd name="T9" fmla="*/ 1884 h 2166"/>
                  <a:gd name="T10" fmla="*/ 1644 w 2166"/>
                  <a:gd name="T11" fmla="*/ 2009 h 2166"/>
                  <a:gd name="T12" fmla="*/ 1455 w 2166"/>
                  <a:gd name="T13" fmla="*/ 2101 h 2166"/>
                  <a:gd name="T14" fmla="*/ 1248 w 2166"/>
                  <a:gd name="T15" fmla="*/ 2154 h 2166"/>
                  <a:gd name="T16" fmla="*/ 1083 w 2166"/>
                  <a:gd name="T17" fmla="*/ 2166 h 2166"/>
                  <a:gd name="T18" fmla="*/ 917 w 2166"/>
                  <a:gd name="T19" fmla="*/ 2154 h 2166"/>
                  <a:gd name="T20" fmla="*/ 710 w 2166"/>
                  <a:gd name="T21" fmla="*/ 2101 h 2166"/>
                  <a:gd name="T22" fmla="*/ 521 w 2166"/>
                  <a:gd name="T23" fmla="*/ 2009 h 2166"/>
                  <a:gd name="T24" fmla="*/ 355 w 2166"/>
                  <a:gd name="T25" fmla="*/ 1884 h 2166"/>
                  <a:gd name="T26" fmla="*/ 215 w 2166"/>
                  <a:gd name="T27" fmla="*/ 1731 h 2166"/>
                  <a:gd name="T28" fmla="*/ 106 w 2166"/>
                  <a:gd name="T29" fmla="*/ 1553 h 2166"/>
                  <a:gd name="T30" fmla="*/ 33 w 2166"/>
                  <a:gd name="T31" fmla="*/ 1354 h 2166"/>
                  <a:gd name="T32" fmla="*/ 1 w 2166"/>
                  <a:gd name="T33" fmla="*/ 1139 h 2166"/>
                  <a:gd name="T34" fmla="*/ 1 w 2166"/>
                  <a:gd name="T35" fmla="*/ 1028 h 2166"/>
                  <a:gd name="T36" fmla="*/ 33 w 2166"/>
                  <a:gd name="T37" fmla="*/ 813 h 2166"/>
                  <a:gd name="T38" fmla="*/ 106 w 2166"/>
                  <a:gd name="T39" fmla="*/ 613 h 2166"/>
                  <a:gd name="T40" fmla="*/ 215 w 2166"/>
                  <a:gd name="T41" fmla="*/ 435 h 2166"/>
                  <a:gd name="T42" fmla="*/ 355 w 2166"/>
                  <a:gd name="T43" fmla="*/ 281 h 2166"/>
                  <a:gd name="T44" fmla="*/ 521 w 2166"/>
                  <a:gd name="T45" fmla="*/ 157 h 2166"/>
                  <a:gd name="T46" fmla="*/ 710 w 2166"/>
                  <a:gd name="T47" fmla="*/ 66 h 2166"/>
                  <a:gd name="T48" fmla="*/ 917 w 2166"/>
                  <a:gd name="T49" fmla="*/ 12 h 2166"/>
                  <a:gd name="T50" fmla="*/ 1083 w 2166"/>
                  <a:gd name="T51" fmla="*/ 0 h 2166"/>
                  <a:gd name="T52" fmla="*/ 1248 w 2166"/>
                  <a:gd name="T53" fmla="*/ 12 h 2166"/>
                  <a:gd name="T54" fmla="*/ 1455 w 2166"/>
                  <a:gd name="T55" fmla="*/ 66 h 2166"/>
                  <a:gd name="T56" fmla="*/ 1644 w 2166"/>
                  <a:gd name="T57" fmla="*/ 157 h 2166"/>
                  <a:gd name="T58" fmla="*/ 1812 w 2166"/>
                  <a:gd name="T59" fmla="*/ 281 h 2166"/>
                  <a:gd name="T60" fmla="*/ 1952 w 2166"/>
                  <a:gd name="T61" fmla="*/ 435 h 2166"/>
                  <a:gd name="T62" fmla="*/ 2059 w 2166"/>
                  <a:gd name="T63" fmla="*/ 613 h 2166"/>
                  <a:gd name="T64" fmla="*/ 2132 w 2166"/>
                  <a:gd name="T65" fmla="*/ 813 h 2166"/>
                  <a:gd name="T66" fmla="*/ 2166 w 2166"/>
                  <a:gd name="T67" fmla="*/ 1028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6" h="2166">
                    <a:moveTo>
                      <a:pt x="2166" y="1083"/>
                    </a:moveTo>
                    <a:lnTo>
                      <a:pt x="2166" y="1139"/>
                    </a:lnTo>
                    <a:lnTo>
                      <a:pt x="2154" y="1248"/>
                    </a:lnTo>
                    <a:lnTo>
                      <a:pt x="2132" y="1354"/>
                    </a:lnTo>
                    <a:lnTo>
                      <a:pt x="2101" y="1455"/>
                    </a:lnTo>
                    <a:lnTo>
                      <a:pt x="2059" y="1553"/>
                    </a:lnTo>
                    <a:lnTo>
                      <a:pt x="2010" y="1645"/>
                    </a:lnTo>
                    <a:lnTo>
                      <a:pt x="1952" y="1731"/>
                    </a:lnTo>
                    <a:lnTo>
                      <a:pt x="1886" y="1812"/>
                    </a:lnTo>
                    <a:lnTo>
                      <a:pt x="1812" y="1884"/>
                    </a:lnTo>
                    <a:lnTo>
                      <a:pt x="1731" y="1951"/>
                    </a:lnTo>
                    <a:lnTo>
                      <a:pt x="1644" y="2009"/>
                    </a:lnTo>
                    <a:lnTo>
                      <a:pt x="1552" y="2059"/>
                    </a:lnTo>
                    <a:lnTo>
                      <a:pt x="1455" y="2101"/>
                    </a:lnTo>
                    <a:lnTo>
                      <a:pt x="1354" y="2132"/>
                    </a:lnTo>
                    <a:lnTo>
                      <a:pt x="1248" y="2154"/>
                    </a:lnTo>
                    <a:lnTo>
                      <a:pt x="1139" y="2164"/>
                    </a:lnTo>
                    <a:lnTo>
                      <a:pt x="1083" y="2166"/>
                    </a:lnTo>
                    <a:lnTo>
                      <a:pt x="1028" y="2164"/>
                    </a:lnTo>
                    <a:lnTo>
                      <a:pt x="917" y="2154"/>
                    </a:lnTo>
                    <a:lnTo>
                      <a:pt x="812" y="2132"/>
                    </a:lnTo>
                    <a:lnTo>
                      <a:pt x="710" y="2101"/>
                    </a:lnTo>
                    <a:lnTo>
                      <a:pt x="613" y="2059"/>
                    </a:lnTo>
                    <a:lnTo>
                      <a:pt x="521" y="2009"/>
                    </a:lnTo>
                    <a:lnTo>
                      <a:pt x="435" y="1951"/>
                    </a:lnTo>
                    <a:lnTo>
                      <a:pt x="355" y="1884"/>
                    </a:lnTo>
                    <a:lnTo>
                      <a:pt x="281" y="1812"/>
                    </a:lnTo>
                    <a:lnTo>
                      <a:pt x="215" y="1731"/>
                    </a:lnTo>
                    <a:lnTo>
                      <a:pt x="157" y="1645"/>
                    </a:lnTo>
                    <a:lnTo>
                      <a:pt x="106" y="1553"/>
                    </a:lnTo>
                    <a:lnTo>
                      <a:pt x="66" y="1455"/>
                    </a:lnTo>
                    <a:lnTo>
                      <a:pt x="33" y="1354"/>
                    </a:lnTo>
                    <a:lnTo>
                      <a:pt x="13" y="1248"/>
                    </a:lnTo>
                    <a:lnTo>
                      <a:pt x="1" y="1139"/>
                    </a:lnTo>
                    <a:lnTo>
                      <a:pt x="0" y="1083"/>
                    </a:lnTo>
                    <a:lnTo>
                      <a:pt x="1" y="1028"/>
                    </a:lnTo>
                    <a:lnTo>
                      <a:pt x="13" y="918"/>
                    </a:lnTo>
                    <a:lnTo>
                      <a:pt x="33" y="813"/>
                    </a:lnTo>
                    <a:lnTo>
                      <a:pt x="66" y="710"/>
                    </a:lnTo>
                    <a:lnTo>
                      <a:pt x="106" y="613"/>
                    </a:lnTo>
                    <a:lnTo>
                      <a:pt x="157" y="521"/>
                    </a:lnTo>
                    <a:lnTo>
                      <a:pt x="215" y="435"/>
                    </a:lnTo>
                    <a:lnTo>
                      <a:pt x="281" y="355"/>
                    </a:lnTo>
                    <a:lnTo>
                      <a:pt x="355" y="281"/>
                    </a:lnTo>
                    <a:lnTo>
                      <a:pt x="435" y="215"/>
                    </a:lnTo>
                    <a:lnTo>
                      <a:pt x="521" y="157"/>
                    </a:lnTo>
                    <a:lnTo>
                      <a:pt x="613" y="106"/>
                    </a:lnTo>
                    <a:lnTo>
                      <a:pt x="710" y="66"/>
                    </a:lnTo>
                    <a:lnTo>
                      <a:pt x="812" y="34"/>
                    </a:lnTo>
                    <a:lnTo>
                      <a:pt x="917" y="12"/>
                    </a:lnTo>
                    <a:lnTo>
                      <a:pt x="1028" y="1"/>
                    </a:lnTo>
                    <a:lnTo>
                      <a:pt x="1083" y="0"/>
                    </a:lnTo>
                    <a:lnTo>
                      <a:pt x="1139" y="1"/>
                    </a:lnTo>
                    <a:lnTo>
                      <a:pt x="1248" y="12"/>
                    </a:lnTo>
                    <a:lnTo>
                      <a:pt x="1354" y="34"/>
                    </a:lnTo>
                    <a:lnTo>
                      <a:pt x="1455" y="66"/>
                    </a:lnTo>
                    <a:lnTo>
                      <a:pt x="1552" y="106"/>
                    </a:lnTo>
                    <a:lnTo>
                      <a:pt x="1644" y="157"/>
                    </a:lnTo>
                    <a:lnTo>
                      <a:pt x="1731" y="215"/>
                    </a:lnTo>
                    <a:lnTo>
                      <a:pt x="1812" y="281"/>
                    </a:lnTo>
                    <a:lnTo>
                      <a:pt x="1886" y="355"/>
                    </a:lnTo>
                    <a:lnTo>
                      <a:pt x="1952" y="435"/>
                    </a:lnTo>
                    <a:lnTo>
                      <a:pt x="2010" y="521"/>
                    </a:lnTo>
                    <a:lnTo>
                      <a:pt x="2059" y="613"/>
                    </a:lnTo>
                    <a:lnTo>
                      <a:pt x="2101" y="710"/>
                    </a:lnTo>
                    <a:lnTo>
                      <a:pt x="2132" y="813"/>
                    </a:lnTo>
                    <a:lnTo>
                      <a:pt x="2154" y="918"/>
                    </a:lnTo>
                    <a:lnTo>
                      <a:pt x="2166" y="1028"/>
                    </a:lnTo>
                    <a:lnTo>
                      <a:pt x="2166" y="1083"/>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26" name="Freeform 14"/>
              <p:cNvSpPr>
                <a:spLocks/>
              </p:cNvSpPr>
              <p:nvPr/>
            </p:nvSpPr>
            <p:spPr bwMode="auto">
              <a:xfrm>
                <a:off x="3058705" y="5115248"/>
                <a:ext cx="947289" cy="947289"/>
              </a:xfrm>
              <a:custGeom>
                <a:avLst/>
                <a:gdLst>
                  <a:gd name="T0" fmla="*/ 2626 w 2627"/>
                  <a:gd name="T1" fmla="*/ 1380 h 2627"/>
                  <a:gd name="T2" fmla="*/ 2586 w 2627"/>
                  <a:gd name="T3" fmla="*/ 1642 h 2627"/>
                  <a:gd name="T4" fmla="*/ 2498 w 2627"/>
                  <a:gd name="T5" fmla="*/ 1883 h 2627"/>
                  <a:gd name="T6" fmla="*/ 2367 w 2627"/>
                  <a:gd name="T7" fmla="*/ 2099 h 2627"/>
                  <a:gd name="T8" fmla="*/ 2197 w 2627"/>
                  <a:gd name="T9" fmla="*/ 2286 h 2627"/>
                  <a:gd name="T10" fmla="*/ 1995 w 2627"/>
                  <a:gd name="T11" fmla="*/ 2436 h 2627"/>
                  <a:gd name="T12" fmla="*/ 1765 w 2627"/>
                  <a:gd name="T13" fmla="*/ 2548 h 2627"/>
                  <a:gd name="T14" fmla="*/ 1514 w 2627"/>
                  <a:gd name="T15" fmla="*/ 2611 h 2627"/>
                  <a:gd name="T16" fmla="*/ 1313 w 2627"/>
                  <a:gd name="T17" fmla="*/ 2627 h 2627"/>
                  <a:gd name="T18" fmla="*/ 1113 w 2627"/>
                  <a:gd name="T19" fmla="*/ 2611 h 2627"/>
                  <a:gd name="T20" fmla="*/ 862 w 2627"/>
                  <a:gd name="T21" fmla="*/ 2548 h 2627"/>
                  <a:gd name="T22" fmla="*/ 631 w 2627"/>
                  <a:gd name="T23" fmla="*/ 2436 h 2627"/>
                  <a:gd name="T24" fmla="*/ 430 w 2627"/>
                  <a:gd name="T25" fmla="*/ 2286 h 2627"/>
                  <a:gd name="T26" fmla="*/ 261 w 2627"/>
                  <a:gd name="T27" fmla="*/ 2099 h 2627"/>
                  <a:gd name="T28" fmla="*/ 128 w 2627"/>
                  <a:gd name="T29" fmla="*/ 1883 h 2627"/>
                  <a:gd name="T30" fmla="*/ 40 w 2627"/>
                  <a:gd name="T31" fmla="*/ 1642 h 2627"/>
                  <a:gd name="T32" fmla="*/ 1 w 2627"/>
                  <a:gd name="T33" fmla="*/ 1380 h 2627"/>
                  <a:gd name="T34" fmla="*/ 1 w 2627"/>
                  <a:gd name="T35" fmla="*/ 1245 h 2627"/>
                  <a:gd name="T36" fmla="*/ 40 w 2627"/>
                  <a:gd name="T37" fmla="*/ 985 h 2627"/>
                  <a:gd name="T38" fmla="*/ 128 w 2627"/>
                  <a:gd name="T39" fmla="*/ 744 h 2627"/>
                  <a:gd name="T40" fmla="*/ 261 w 2627"/>
                  <a:gd name="T41" fmla="*/ 526 h 2627"/>
                  <a:gd name="T42" fmla="*/ 430 w 2627"/>
                  <a:gd name="T43" fmla="*/ 341 h 2627"/>
                  <a:gd name="T44" fmla="*/ 631 w 2627"/>
                  <a:gd name="T45" fmla="*/ 189 h 2627"/>
                  <a:gd name="T46" fmla="*/ 862 w 2627"/>
                  <a:gd name="T47" fmla="*/ 79 h 2627"/>
                  <a:gd name="T48" fmla="*/ 1113 w 2627"/>
                  <a:gd name="T49" fmla="*/ 14 h 2627"/>
                  <a:gd name="T50" fmla="*/ 1313 w 2627"/>
                  <a:gd name="T51" fmla="*/ 0 h 2627"/>
                  <a:gd name="T52" fmla="*/ 1514 w 2627"/>
                  <a:gd name="T53" fmla="*/ 14 h 2627"/>
                  <a:gd name="T54" fmla="*/ 1765 w 2627"/>
                  <a:gd name="T55" fmla="*/ 79 h 2627"/>
                  <a:gd name="T56" fmla="*/ 1995 w 2627"/>
                  <a:gd name="T57" fmla="*/ 189 h 2627"/>
                  <a:gd name="T58" fmla="*/ 2197 w 2627"/>
                  <a:gd name="T59" fmla="*/ 341 h 2627"/>
                  <a:gd name="T60" fmla="*/ 2367 w 2627"/>
                  <a:gd name="T61" fmla="*/ 526 h 2627"/>
                  <a:gd name="T62" fmla="*/ 2498 w 2627"/>
                  <a:gd name="T63" fmla="*/ 744 h 2627"/>
                  <a:gd name="T64" fmla="*/ 2586 w 2627"/>
                  <a:gd name="T65" fmla="*/ 985 h 2627"/>
                  <a:gd name="T66" fmla="*/ 2626 w 2627"/>
                  <a:gd name="T67" fmla="*/ 1245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7" h="2627">
                    <a:moveTo>
                      <a:pt x="2627" y="1313"/>
                    </a:moveTo>
                    <a:lnTo>
                      <a:pt x="2626" y="1380"/>
                    </a:lnTo>
                    <a:lnTo>
                      <a:pt x="2613" y="1514"/>
                    </a:lnTo>
                    <a:lnTo>
                      <a:pt x="2586" y="1642"/>
                    </a:lnTo>
                    <a:lnTo>
                      <a:pt x="2548" y="1765"/>
                    </a:lnTo>
                    <a:lnTo>
                      <a:pt x="2498" y="1883"/>
                    </a:lnTo>
                    <a:lnTo>
                      <a:pt x="2437" y="1994"/>
                    </a:lnTo>
                    <a:lnTo>
                      <a:pt x="2367" y="2099"/>
                    </a:lnTo>
                    <a:lnTo>
                      <a:pt x="2286" y="2197"/>
                    </a:lnTo>
                    <a:lnTo>
                      <a:pt x="2197" y="2286"/>
                    </a:lnTo>
                    <a:lnTo>
                      <a:pt x="2100" y="2366"/>
                    </a:lnTo>
                    <a:lnTo>
                      <a:pt x="1995" y="2436"/>
                    </a:lnTo>
                    <a:lnTo>
                      <a:pt x="1883" y="2497"/>
                    </a:lnTo>
                    <a:lnTo>
                      <a:pt x="1765" y="2548"/>
                    </a:lnTo>
                    <a:lnTo>
                      <a:pt x="1642" y="2585"/>
                    </a:lnTo>
                    <a:lnTo>
                      <a:pt x="1514" y="2611"/>
                    </a:lnTo>
                    <a:lnTo>
                      <a:pt x="1382" y="2626"/>
                    </a:lnTo>
                    <a:lnTo>
                      <a:pt x="1313" y="2627"/>
                    </a:lnTo>
                    <a:lnTo>
                      <a:pt x="1246" y="2626"/>
                    </a:lnTo>
                    <a:lnTo>
                      <a:pt x="1113" y="2611"/>
                    </a:lnTo>
                    <a:lnTo>
                      <a:pt x="985" y="2585"/>
                    </a:lnTo>
                    <a:lnTo>
                      <a:pt x="862" y="2548"/>
                    </a:lnTo>
                    <a:lnTo>
                      <a:pt x="744" y="2497"/>
                    </a:lnTo>
                    <a:lnTo>
                      <a:pt x="631" y="2436"/>
                    </a:lnTo>
                    <a:lnTo>
                      <a:pt x="528" y="2366"/>
                    </a:lnTo>
                    <a:lnTo>
                      <a:pt x="430" y="2286"/>
                    </a:lnTo>
                    <a:lnTo>
                      <a:pt x="341" y="2197"/>
                    </a:lnTo>
                    <a:lnTo>
                      <a:pt x="261" y="2099"/>
                    </a:lnTo>
                    <a:lnTo>
                      <a:pt x="189" y="1994"/>
                    </a:lnTo>
                    <a:lnTo>
                      <a:pt x="128" y="1883"/>
                    </a:lnTo>
                    <a:lnTo>
                      <a:pt x="79" y="1765"/>
                    </a:lnTo>
                    <a:lnTo>
                      <a:pt x="40" y="1642"/>
                    </a:lnTo>
                    <a:lnTo>
                      <a:pt x="14" y="1514"/>
                    </a:lnTo>
                    <a:lnTo>
                      <a:pt x="1" y="1380"/>
                    </a:lnTo>
                    <a:lnTo>
                      <a:pt x="0" y="1313"/>
                    </a:lnTo>
                    <a:lnTo>
                      <a:pt x="1" y="1245"/>
                    </a:lnTo>
                    <a:lnTo>
                      <a:pt x="14" y="1113"/>
                    </a:lnTo>
                    <a:lnTo>
                      <a:pt x="40" y="985"/>
                    </a:lnTo>
                    <a:lnTo>
                      <a:pt x="79" y="860"/>
                    </a:lnTo>
                    <a:lnTo>
                      <a:pt x="128" y="744"/>
                    </a:lnTo>
                    <a:lnTo>
                      <a:pt x="189" y="631"/>
                    </a:lnTo>
                    <a:lnTo>
                      <a:pt x="261" y="526"/>
                    </a:lnTo>
                    <a:lnTo>
                      <a:pt x="341" y="429"/>
                    </a:lnTo>
                    <a:lnTo>
                      <a:pt x="430" y="341"/>
                    </a:lnTo>
                    <a:lnTo>
                      <a:pt x="528" y="260"/>
                    </a:lnTo>
                    <a:lnTo>
                      <a:pt x="631" y="189"/>
                    </a:lnTo>
                    <a:lnTo>
                      <a:pt x="744" y="128"/>
                    </a:lnTo>
                    <a:lnTo>
                      <a:pt x="862" y="79"/>
                    </a:lnTo>
                    <a:lnTo>
                      <a:pt x="985" y="40"/>
                    </a:lnTo>
                    <a:lnTo>
                      <a:pt x="1113" y="14"/>
                    </a:lnTo>
                    <a:lnTo>
                      <a:pt x="1246" y="0"/>
                    </a:lnTo>
                    <a:lnTo>
                      <a:pt x="1313" y="0"/>
                    </a:lnTo>
                    <a:lnTo>
                      <a:pt x="1382" y="0"/>
                    </a:lnTo>
                    <a:lnTo>
                      <a:pt x="1514" y="14"/>
                    </a:lnTo>
                    <a:lnTo>
                      <a:pt x="1642" y="40"/>
                    </a:lnTo>
                    <a:lnTo>
                      <a:pt x="1765" y="79"/>
                    </a:lnTo>
                    <a:lnTo>
                      <a:pt x="1883" y="128"/>
                    </a:lnTo>
                    <a:lnTo>
                      <a:pt x="1995" y="189"/>
                    </a:lnTo>
                    <a:lnTo>
                      <a:pt x="2100" y="260"/>
                    </a:lnTo>
                    <a:lnTo>
                      <a:pt x="2197" y="341"/>
                    </a:lnTo>
                    <a:lnTo>
                      <a:pt x="2286" y="429"/>
                    </a:lnTo>
                    <a:lnTo>
                      <a:pt x="2367" y="526"/>
                    </a:lnTo>
                    <a:lnTo>
                      <a:pt x="2437" y="631"/>
                    </a:lnTo>
                    <a:lnTo>
                      <a:pt x="2498" y="744"/>
                    </a:lnTo>
                    <a:lnTo>
                      <a:pt x="2548" y="860"/>
                    </a:lnTo>
                    <a:lnTo>
                      <a:pt x="2586" y="985"/>
                    </a:lnTo>
                    <a:lnTo>
                      <a:pt x="2613" y="1113"/>
                    </a:lnTo>
                    <a:lnTo>
                      <a:pt x="2626" y="1245"/>
                    </a:lnTo>
                    <a:lnTo>
                      <a:pt x="2627" y="1313"/>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27" name="Freeform 16"/>
              <p:cNvSpPr>
                <a:spLocks/>
              </p:cNvSpPr>
              <p:nvPr/>
            </p:nvSpPr>
            <p:spPr bwMode="auto">
              <a:xfrm>
                <a:off x="1906676" y="1206424"/>
                <a:ext cx="3571435" cy="4143845"/>
              </a:xfrm>
              <a:custGeom>
                <a:avLst/>
                <a:gdLst>
                  <a:gd name="T0" fmla="*/ 5057 w 9907"/>
                  <a:gd name="T1" fmla="*/ 1324 h 11495"/>
                  <a:gd name="T2" fmla="*/ 5212 w 9907"/>
                  <a:gd name="T3" fmla="*/ 1569 h 11495"/>
                  <a:gd name="T4" fmla="*/ 5694 w 9907"/>
                  <a:gd name="T5" fmla="*/ 2528 h 11495"/>
                  <a:gd name="T6" fmla="*/ 5681 w 9907"/>
                  <a:gd name="T7" fmla="*/ 3593 h 11495"/>
                  <a:gd name="T8" fmla="*/ 5364 w 9907"/>
                  <a:gd name="T9" fmla="*/ 4300 h 11495"/>
                  <a:gd name="T10" fmla="*/ 4803 w 9907"/>
                  <a:gd name="T11" fmla="*/ 4933 h 11495"/>
                  <a:gd name="T12" fmla="*/ 4441 w 9907"/>
                  <a:gd name="T13" fmla="*/ 5363 h 11495"/>
                  <a:gd name="T14" fmla="*/ 4199 w 9907"/>
                  <a:gd name="T15" fmla="*/ 6056 h 11495"/>
                  <a:gd name="T16" fmla="*/ 4005 w 9907"/>
                  <a:gd name="T17" fmla="*/ 6781 h 11495"/>
                  <a:gd name="T18" fmla="*/ 3519 w 9907"/>
                  <a:gd name="T19" fmla="*/ 7629 h 11495"/>
                  <a:gd name="T20" fmla="*/ 2563 w 9907"/>
                  <a:gd name="T21" fmla="*/ 8532 h 11495"/>
                  <a:gd name="T22" fmla="*/ 1448 w 9907"/>
                  <a:gd name="T23" fmla="*/ 9009 h 11495"/>
                  <a:gd name="T24" fmla="*/ 1102 w 9907"/>
                  <a:gd name="T25" fmla="*/ 9017 h 11495"/>
                  <a:gd name="T26" fmla="*/ 730 w 9907"/>
                  <a:gd name="T27" fmla="*/ 9038 h 11495"/>
                  <a:gd name="T28" fmla="*/ 253 w 9907"/>
                  <a:gd name="T29" fmla="*/ 9327 h 11495"/>
                  <a:gd name="T30" fmla="*/ 11 w 9907"/>
                  <a:gd name="T31" fmla="*/ 9832 h 11495"/>
                  <a:gd name="T32" fmla="*/ 30 w 9907"/>
                  <a:gd name="T33" fmla="*/ 10224 h 11495"/>
                  <a:gd name="T34" fmla="*/ 319 w 9907"/>
                  <a:gd name="T35" fmla="*/ 10700 h 11495"/>
                  <a:gd name="T36" fmla="*/ 825 w 9907"/>
                  <a:gd name="T37" fmla="*/ 10942 h 11495"/>
                  <a:gd name="T38" fmla="*/ 1180 w 9907"/>
                  <a:gd name="T39" fmla="*/ 10931 h 11495"/>
                  <a:gd name="T40" fmla="*/ 1605 w 9907"/>
                  <a:gd name="T41" fmla="*/ 10720 h 11495"/>
                  <a:gd name="T42" fmla="*/ 1878 w 9907"/>
                  <a:gd name="T43" fmla="*/ 10336 h 11495"/>
                  <a:gd name="T44" fmla="*/ 2129 w 9907"/>
                  <a:gd name="T45" fmla="*/ 9736 h 11495"/>
                  <a:gd name="T46" fmla="*/ 3223 w 9907"/>
                  <a:gd name="T47" fmla="*/ 8563 h 11495"/>
                  <a:gd name="T48" fmla="*/ 4037 w 9907"/>
                  <a:gd name="T49" fmla="*/ 8130 h 11495"/>
                  <a:gd name="T50" fmla="*/ 4957 w 9907"/>
                  <a:gd name="T51" fmla="*/ 7968 h 11495"/>
                  <a:gd name="T52" fmla="*/ 5572 w 9907"/>
                  <a:gd name="T53" fmla="*/ 8059 h 11495"/>
                  <a:gd name="T54" fmla="*/ 6480 w 9907"/>
                  <a:gd name="T55" fmla="*/ 8266 h 11495"/>
                  <a:gd name="T56" fmla="*/ 7637 w 9907"/>
                  <a:gd name="T57" fmla="*/ 9049 h 11495"/>
                  <a:gd name="T58" fmla="*/ 7994 w 9907"/>
                  <a:gd name="T59" fmla="*/ 10102 h 11495"/>
                  <a:gd name="T60" fmla="*/ 7963 w 9907"/>
                  <a:gd name="T61" fmla="*/ 10523 h 11495"/>
                  <a:gd name="T62" fmla="*/ 8103 w 9907"/>
                  <a:gd name="T63" fmla="*/ 11027 h 11495"/>
                  <a:gd name="T64" fmla="*/ 8513 w 9907"/>
                  <a:gd name="T65" fmla="*/ 11399 h 11495"/>
                  <a:gd name="T66" fmla="*/ 8935 w 9907"/>
                  <a:gd name="T67" fmla="*/ 11495 h 11495"/>
                  <a:gd name="T68" fmla="*/ 9439 w 9907"/>
                  <a:gd name="T69" fmla="*/ 11355 h 11495"/>
                  <a:gd name="T70" fmla="*/ 9812 w 9907"/>
                  <a:gd name="T71" fmla="*/ 10944 h 11495"/>
                  <a:gd name="T72" fmla="*/ 9907 w 9907"/>
                  <a:gd name="T73" fmla="*/ 10523 h 11495"/>
                  <a:gd name="T74" fmla="*/ 9812 w 9907"/>
                  <a:gd name="T75" fmla="*/ 10102 h 11495"/>
                  <a:gd name="T76" fmla="*/ 9255 w 9907"/>
                  <a:gd name="T77" fmla="*/ 9604 h 11495"/>
                  <a:gd name="T78" fmla="*/ 8603 w 9907"/>
                  <a:gd name="T79" fmla="*/ 9332 h 11495"/>
                  <a:gd name="T80" fmla="*/ 7833 w 9907"/>
                  <a:gd name="T81" fmla="*/ 8628 h 11495"/>
                  <a:gd name="T82" fmla="*/ 7604 w 9907"/>
                  <a:gd name="T83" fmla="*/ 8020 h 11495"/>
                  <a:gd name="T84" fmla="*/ 7619 w 9907"/>
                  <a:gd name="T85" fmla="*/ 7235 h 11495"/>
                  <a:gd name="T86" fmla="*/ 7768 w 9907"/>
                  <a:gd name="T87" fmla="*/ 6650 h 11495"/>
                  <a:gd name="T88" fmla="*/ 7776 w 9907"/>
                  <a:gd name="T89" fmla="*/ 5989 h 11495"/>
                  <a:gd name="T90" fmla="*/ 7221 w 9907"/>
                  <a:gd name="T91" fmla="*/ 4968 h 11495"/>
                  <a:gd name="T92" fmla="*/ 6850 w 9907"/>
                  <a:gd name="T93" fmla="*/ 4628 h 11495"/>
                  <a:gd name="T94" fmla="*/ 6368 w 9907"/>
                  <a:gd name="T95" fmla="*/ 3937 h 11495"/>
                  <a:gd name="T96" fmla="*/ 6158 w 9907"/>
                  <a:gd name="T97" fmla="*/ 3182 h 11495"/>
                  <a:gd name="T98" fmla="*/ 6399 w 9907"/>
                  <a:gd name="T99" fmla="*/ 1943 h 11495"/>
                  <a:gd name="T100" fmla="*/ 6681 w 9907"/>
                  <a:gd name="T101" fmla="*/ 1520 h 11495"/>
                  <a:gd name="T102" fmla="*/ 6866 w 9907"/>
                  <a:gd name="T103" fmla="*/ 1074 h 11495"/>
                  <a:gd name="T104" fmla="*/ 6844 w 9907"/>
                  <a:gd name="T105" fmla="*/ 710 h 11495"/>
                  <a:gd name="T106" fmla="*/ 6564 w 9907"/>
                  <a:gd name="T107" fmla="*/ 246 h 11495"/>
                  <a:gd name="T108" fmla="*/ 6070 w 9907"/>
                  <a:gd name="T109" fmla="*/ 10 h 11495"/>
                  <a:gd name="T110" fmla="*/ 5689 w 9907"/>
                  <a:gd name="T111" fmla="*/ 29 h 11495"/>
                  <a:gd name="T112" fmla="*/ 5225 w 9907"/>
                  <a:gd name="T113" fmla="*/ 309 h 11495"/>
                  <a:gd name="T114" fmla="*/ 4989 w 9907"/>
                  <a:gd name="T115" fmla="*/ 803 h 1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07" h="11495">
                    <a:moveTo>
                      <a:pt x="4979" y="947"/>
                    </a:moveTo>
                    <a:lnTo>
                      <a:pt x="4980" y="991"/>
                    </a:lnTo>
                    <a:lnTo>
                      <a:pt x="4988" y="1079"/>
                    </a:lnTo>
                    <a:lnTo>
                      <a:pt x="5003" y="1164"/>
                    </a:lnTo>
                    <a:lnTo>
                      <a:pt x="5027" y="1245"/>
                    </a:lnTo>
                    <a:lnTo>
                      <a:pt x="5057" y="1324"/>
                    </a:lnTo>
                    <a:lnTo>
                      <a:pt x="5094" y="1399"/>
                    </a:lnTo>
                    <a:lnTo>
                      <a:pt x="5137" y="1471"/>
                    </a:lnTo>
                    <a:lnTo>
                      <a:pt x="5185" y="1538"/>
                    </a:lnTo>
                    <a:lnTo>
                      <a:pt x="5212" y="1569"/>
                    </a:lnTo>
                    <a:lnTo>
                      <a:pt x="5212" y="1569"/>
                    </a:lnTo>
                    <a:lnTo>
                      <a:pt x="5212" y="1569"/>
                    </a:lnTo>
                    <a:lnTo>
                      <a:pt x="5269" y="1638"/>
                    </a:lnTo>
                    <a:lnTo>
                      <a:pt x="5378" y="1788"/>
                    </a:lnTo>
                    <a:lnTo>
                      <a:pt x="5478" y="1954"/>
                    </a:lnTo>
                    <a:lnTo>
                      <a:pt x="5565" y="2134"/>
                    </a:lnTo>
                    <a:lnTo>
                      <a:pt x="5637" y="2326"/>
                    </a:lnTo>
                    <a:lnTo>
                      <a:pt x="5694" y="2528"/>
                    </a:lnTo>
                    <a:lnTo>
                      <a:pt x="5733" y="2741"/>
                    </a:lnTo>
                    <a:lnTo>
                      <a:pt x="5753" y="2960"/>
                    </a:lnTo>
                    <a:lnTo>
                      <a:pt x="5749" y="3187"/>
                    </a:lnTo>
                    <a:lnTo>
                      <a:pt x="5729" y="3359"/>
                    </a:lnTo>
                    <a:lnTo>
                      <a:pt x="5709" y="3476"/>
                    </a:lnTo>
                    <a:lnTo>
                      <a:pt x="5681" y="3593"/>
                    </a:lnTo>
                    <a:lnTo>
                      <a:pt x="5648" y="3710"/>
                    </a:lnTo>
                    <a:lnTo>
                      <a:pt x="5606" y="3828"/>
                    </a:lnTo>
                    <a:lnTo>
                      <a:pt x="5558" y="3946"/>
                    </a:lnTo>
                    <a:lnTo>
                      <a:pt x="5501" y="4066"/>
                    </a:lnTo>
                    <a:lnTo>
                      <a:pt x="5436" y="4184"/>
                    </a:lnTo>
                    <a:lnTo>
                      <a:pt x="5364" y="4300"/>
                    </a:lnTo>
                    <a:lnTo>
                      <a:pt x="5282" y="4418"/>
                    </a:lnTo>
                    <a:lnTo>
                      <a:pt x="5191" y="4535"/>
                    </a:lnTo>
                    <a:lnTo>
                      <a:pt x="5093" y="4650"/>
                    </a:lnTo>
                    <a:lnTo>
                      <a:pt x="4984" y="4764"/>
                    </a:lnTo>
                    <a:lnTo>
                      <a:pt x="4866" y="4877"/>
                    </a:lnTo>
                    <a:lnTo>
                      <a:pt x="4803" y="4933"/>
                    </a:lnTo>
                    <a:lnTo>
                      <a:pt x="4803" y="4933"/>
                    </a:lnTo>
                    <a:lnTo>
                      <a:pt x="4804" y="4933"/>
                    </a:lnTo>
                    <a:lnTo>
                      <a:pt x="4744" y="4986"/>
                    </a:lnTo>
                    <a:lnTo>
                      <a:pt x="4631" y="5102"/>
                    </a:lnTo>
                    <a:lnTo>
                      <a:pt x="4532" y="5228"/>
                    </a:lnTo>
                    <a:lnTo>
                      <a:pt x="4441" y="5363"/>
                    </a:lnTo>
                    <a:lnTo>
                      <a:pt x="4364" y="5504"/>
                    </a:lnTo>
                    <a:lnTo>
                      <a:pt x="4300" y="5655"/>
                    </a:lnTo>
                    <a:lnTo>
                      <a:pt x="4248" y="5811"/>
                    </a:lnTo>
                    <a:lnTo>
                      <a:pt x="4210" y="5973"/>
                    </a:lnTo>
                    <a:lnTo>
                      <a:pt x="4199" y="6056"/>
                    </a:lnTo>
                    <a:lnTo>
                      <a:pt x="4199" y="6056"/>
                    </a:lnTo>
                    <a:lnTo>
                      <a:pt x="4197" y="6056"/>
                    </a:lnTo>
                    <a:lnTo>
                      <a:pt x="4186" y="6141"/>
                    </a:lnTo>
                    <a:lnTo>
                      <a:pt x="4153" y="6305"/>
                    </a:lnTo>
                    <a:lnTo>
                      <a:pt x="4113" y="6467"/>
                    </a:lnTo>
                    <a:lnTo>
                      <a:pt x="4064" y="6627"/>
                    </a:lnTo>
                    <a:lnTo>
                      <a:pt x="4005" y="6781"/>
                    </a:lnTo>
                    <a:lnTo>
                      <a:pt x="3941" y="6933"/>
                    </a:lnTo>
                    <a:lnTo>
                      <a:pt x="3868" y="7080"/>
                    </a:lnTo>
                    <a:lnTo>
                      <a:pt x="3790" y="7224"/>
                    </a:lnTo>
                    <a:lnTo>
                      <a:pt x="3705" y="7363"/>
                    </a:lnTo>
                    <a:lnTo>
                      <a:pt x="3614" y="7499"/>
                    </a:lnTo>
                    <a:lnTo>
                      <a:pt x="3519" y="7629"/>
                    </a:lnTo>
                    <a:lnTo>
                      <a:pt x="3418" y="7754"/>
                    </a:lnTo>
                    <a:lnTo>
                      <a:pt x="3313" y="7876"/>
                    </a:lnTo>
                    <a:lnTo>
                      <a:pt x="3206" y="7992"/>
                    </a:lnTo>
                    <a:lnTo>
                      <a:pt x="3037" y="8156"/>
                    </a:lnTo>
                    <a:lnTo>
                      <a:pt x="2804" y="8356"/>
                    </a:lnTo>
                    <a:lnTo>
                      <a:pt x="2563" y="8532"/>
                    </a:lnTo>
                    <a:lnTo>
                      <a:pt x="2320" y="8684"/>
                    </a:lnTo>
                    <a:lnTo>
                      <a:pt x="2078" y="8809"/>
                    </a:lnTo>
                    <a:lnTo>
                      <a:pt x="1841" y="8908"/>
                    </a:lnTo>
                    <a:lnTo>
                      <a:pt x="1669" y="8962"/>
                    </a:lnTo>
                    <a:lnTo>
                      <a:pt x="1556" y="8990"/>
                    </a:lnTo>
                    <a:lnTo>
                      <a:pt x="1448" y="9009"/>
                    </a:lnTo>
                    <a:lnTo>
                      <a:pt x="1343" y="9022"/>
                    </a:lnTo>
                    <a:lnTo>
                      <a:pt x="1243" y="9026"/>
                    </a:lnTo>
                    <a:lnTo>
                      <a:pt x="1147" y="9022"/>
                    </a:lnTo>
                    <a:lnTo>
                      <a:pt x="1102" y="9017"/>
                    </a:lnTo>
                    <a:lnTo>
                      <a:pt x="1102" y="9017"/>
                    </a:lnTo>
                    <a:lnTo>
                      <a:pt x="1102" y="9017"/>
                    </a:lnTo>
                    <a:lnTo>
                      <a:pt x="1039" y="9009"/>
                    </a:lnTo>
                    <a:lnTo>
                      <a:pt x="973" y="9008"/>
                    </a:lnTo>
                    <a:lnTo>
                      <a:pt x="973" y="9008"/>
                    </a:lnTo>
                    <a:lnTo>
                      <a:pt x="922" y="9009"/>
                    </a:lnTo>
                    <a:lnTo>
                      <a:pt x="825" y="9018"/>
                    </a:lnTo>
                    <a:lnTo>
                      <a:pt x="730" y="9038"/>
                    </a:lnTo>
                    <a:lnTo>
                      <a:pt x="638" y="9066"/>
                    </a:lnTo>
                    <a:lnTo>
                      <a:pt x="551" y="9104"/>
                    </a:lnTo>
                    <a:lnTo>
                      <a:pt x="468" y="9148"/>
                    </a:lnTo>
                    <a:lnTo>
                      <a:pt x="391" y="9201"/>
                    </a:lnTo>
                    <a:lnTo>
                      <a:pt x="319" y="9260"/>
                    </a:lnTo>
                    <a:lnTo>
                      <a:pt x="253" y="9327"/>
                    </a:lnTo>
                    <a:lnTo>
                      <a:pt x="194" y="9398"/>
                    </a:lnTo>
                    <a:lnTo>
                      <a:pt x="140" y="9476"/>
                    </a:lnTo>
                    <a:lnTo>
                      <a:pt x="96" y="9559"/>
                    </a:lnTo>
                    <a:lnTo>
                      <a:pt x="59" y="9645"/>
                    </a:lnTo>
                    <a:lnTo>
                      <a:pt x="30" y="9737"/>
                    </a:lnTo>
                    <a:lnTo>
                      <a:pt x="11" y="9832"/>
                    </a:lnTo>
                    <a:lnTo>
                      <a:pt x="2" y="9929"/>
                    </a:lnTo>
                    <a:lnTo>
                      <a:pt x="0" y="9980"/>
                    </a:lnTo>
                    <a:lnTo>
                      <a:pt x="0" y="9980"/>
                    </a:lnTo>
                    <a:lnTo>
                      <a:pt x="2" y="10030"/>
                    </a:lnTo>
                    <a:lnTo>
                      <a:pt x="11" y="10129"/>
                    </a:lnTo>
                    <a:lnTo>
                      <a:pt x="30" y="10224"/>
                    </a:lnTo>
                    <a:lnTo>
                      <a:pt x="59" y="10314"/>
                    </a:lnTo>
                    <a:lnTo>
                      <a:pt x="96" y="10402"/>
                    </a:lnTo>
                    <a:lnTo>
                      <a:pt x="140" y="10484"/>
                    </a:lnTo>
                    <a:lnTo>
                      <a:pt x="194" y="10562"/>
                    </a:lnTo>
                    <a:lnTo>
                      <a:pt x="253" y="10634"/>
                    </a:lnTo>
                    <a:lnTo>
                      <a:pt x="319" y="10700"/>
                    </a:lnTo>
                    <a:lnTo>
                      <a:pt x="391" y="10760"/>
                    </a:lnTo>
                    <a:lnTo>
                      <a:pt x="468" y="10812"/>
                    </a:lnTo>
                    <a:lnTo>
                      <a:pt x="551" y="10857"/>
                    </a:lnTo>
                    <a:lnTo>
                      <a:pt x="638" y="10894"/>
                    </a:lnTo>
                    <a:lnTo>
                      <a:pt x="730" y="10922"/>
                    </a:lnTo>
                    <a:lnTo>
                      <a:pt x="825" y="10942"/>
                    </a:lnTo>
                    <a:lnTo>
                      <a:pt x="922" y="10952"/>
                    </a:lnTo>
                    <a:lnTo>
                      <a:pt x="973" y="10952"/>
                    </a:lnTo>
                    <a:lnTo>
                      <a:pt x="973" y="10952"/>
                    </a:lnTo>
                    <a:lnTo>
                      <a:pt x="1015" y="10952"/>
                    </a:lnTo>
                    <a:lnTo>
                      <a:pt x="1098" y="10944"/>
                    </a:lnTo>
                    <a:lnTo>
                      <a:pt x="1180" y="10931"/>
                    </a:lnTo>
                    <a:lnTo>
                      <a:pt x="1258" y="10910"/>
                    </a:lnTo>
                    <a:lnTo>
                      <a:pt x="1334" y="10883"/>
                    </a:lnTo>
                    <a:lnTo>
                      <a:pt x="1407" y="10851"/>
                    </a:lnTo>
                    <a:lnTo>
                      <a:pt x="1477" y="10812"/>
                    </a:lnTo>
                    <a:lnTo>
                      <a:pt x="1543" y="10768"/>
                    </a:lnTo>
                    <a:lnTo>
                      <a:pt x="1605" y="10720"/>
                    </a:lnTo>
                    <a:lnTo>
                      <a:pt x="1662" y="10665"/>
                    </a:lnTo>
                    <a:lnTo>
                      <a:pt x="1715" y="10608"/>
                    </a:lnTo>
                    <a:lnTo>
                      <a:pt x="1764" y="10546"/>
                    </a:lnTo>
                    <a:lnTo>
                      <a:pt x="1807" y="10479"/>
                    </a:lnTo>
                    <a:lnTo>
                      <a:pt x="1846" y="10410"/>
                    </a:lnTo>
                    <a:lnTo>
                      <a:pt x="1878" y="10336"/>
                    </a:lnTo>
                    <a:lnTo>
                      <a:pt x="1904" y="10261"/>
                    </a:lnTo>
                    <a:lnTo>
                      <a:pt x="1915" y="10221"/>
                    </a:lnTo>
                    <a:lnTo>
                      <a:pt x="1915" y="10221"/>
                    </a:lnTo>
                    <a:lnTo>
                      <a:pt x="1942" y="10131"/>
                    </a:lnTo>
                    <a:lnTo>
                      <a:pt x="2021" y="9940"/>
                    </a:lnTo>
                    <a:lnTo>
                      <a:pt x="2129" y="9736"/>
                    </a:lnTo>
                    <a:lnTo>
                      <a:pt x="2263" y="9526"/>
                    </a:lnTo>
                    <a:lnTo>
                      <a:pt x="2424" y="9314"/>
                    </a:lnTo>
                    <a:lnTo>
                      <a:pt x="2608" y="9102"/>
                    </a:lnTo>
                    <a:lnTo>
                      <a:pt x="2814" y="8896"/>
                    </a:lnTo>
                    <a:lnTo>
                      <a:pt x="3040" y="8701"/>
                    </a:lnTo>
                    <a:lnTo>
                      <a:pt x="3223" y="8563"/>
                    </a:lnTo>
                    <a:lnTo>
                      <a:pt x="3350" y="8478"/>
                    </a:lnTo>
                    <a:lnTo>
                      <a:pt x="3479" y="8396"/>
                    </a:lnTo>
                    <a:lnTo>
                      <a:pt x="3614" y="8319"/>
                    </a:lnTo>
                    <a:lnTo>
                      <a:pt x="3751" y="8250"/>
                    </a:lnTo>
                    <a:lnTo>
                      <a:pt x="3893" y="8186"/>
                    </a:lnTo>
                    <a:lnTo>
                      <a:pt x="4037" y="8130"/>
                    </a:lnTo>
                    <a:lnTo>
                      <a:pt x="4184" y="8081"/>
                    </a:lnTo>
                    <a:lnTo>
                      <a:pt x="4335" y="8040"/>
                    </a:lnTo>
                    <a:lnTo>
                      <a:pt x="4486" y="8007"/>
                    </a:lnTo>
                    <a:lnTo>
                      <a:pt x="4642" y="7985"/>
                    </a:lnTo>
                    <a:lnTo>
                      <a:pt x="4797" y="7971"/>
                    </a:lnTo>
                    <a:lnTo>
                      <a:pt x="4957" y="7968"/>
                    </a:lnTo>
                    <a:lnTo>
                      <a:pt x="5116" y="7976"/>
                    </a:lnTo>
                    <a:lnTo>
                      <a:pt x="5277" y="7994"/>
                    </a:lnTo>
                    <a:lnTo>
                      <a:pt x="5440" y="8025"/>
                    </a:lnTo>
                    <a:lnTo>
                      <a:pt x="5522" y="8046"/>
                    </a:lnTo>
                    <a:lnTo>
                      <a:pt x="5522" y="8046"/>
                    </a:lnTo>
                    <a:lnTo>
                      <a:pt x="5572" y="8059"/>
                    </a:lnTo>
                    <a:lnTo>
                      <a:pt x="5675" y="8080"/>
                    </a:lnTo>
                    <a:lnTo>
                      <a:pt x="5728" y="8087"/>
                    </a:lnTo>
                    <a:lnTo>
                      <a:pt x="5728" y="8087"/>
                    </a:lnTo>
                    <a:lnTo>
                      <a:pt x="5893" y="8115"/>
                    </a:lnTo>
                    <a:lnTo>
                      <a:pt x="6200" y="8182"/>
                    </a:lnTo>
                    <a:lnTo>
                      <a:pt x="6480" y="8266"/>
                    </a:lnTo>
                    <a:lnTo>
                      <a:pt x="6735" y="8366"/>
                    </a:lnTo>
                    <a:lnTo>
                      <a:pt x="6963" y="8480"/>
                    </a:lnTo>
                    <a:lnTo>
                      <a:pt x="7168" y="8607"/>
                    </a:lnTo>
                    <a:lnTo>
                      <a:pt x="7347" y="8745"/>
                    </a:lnTo>
                    <a:lnTo>
                      <a:pt x="7504" y="8892"/>
                    </a:lnTo>
                    <a:lnTo>
                      <a:pt x="7637" y="9049"/>
                    </a:lnTo>
                    <a:lnTo>
                      <a:pt x="7749" y="9214"/>
                    </a:lnTo>
                    <a:lnTo>
                      <a:pt x="7838" y="9384"/>
                    </a:lnTo>
                    <a:lnTo>
                      <a:pt x="7907" y="9560"/>
                    </a:lnTo>
                    <a:lnTo>
                      <a:pt x="7955" y="9739"/>
                    </a:lnTo>
                    <a:lnTo>
                      <a:pt x="7985" y="9919"/>
                    </a:lnTo>
                    <a:lnTo>
                      <a:pt x="7994" y="10102"/>
                    </a:lnTo>
                    <a:lnTo>
                      <a:pt x="7986" y="10283"/>
                    </a:lnTo>
                    <a:lnTo>
                      <a:pt x="7974" y="10374"/>
                    </a:lnTo>
                    <a:lnTo>
                      <a:pt x="7974" y="10374"/>
                    </a:lnTo>
                    <a:lnTo>
                      <a:pt x="7964" y="10446"/>
                    </a:lnTo>
                    <a:lnTo>
                      <a:pt x="7963" y="10523"/>
                    </a:lnTo>
                    <a:lnTo>
                      <a:pt x="7963" y="10523"/>
                    </a:lnTo>
                    <a:lnTo>
                      <a:pt x="7964" y="10573"/>
                    </a:lnTo>
                    <a:lnTo>
                      <a:pt x="7973" y="10671"/>
                    </a:lnTo>
                    <a:lnTo>
                      <a:pt x="7992" y="10765"/>
                    </a:lnTo>
                    <a:lnTo>
                      <a:pt x="8021" y="10857"/>
                    </a:lnTo>
                    <a:lnTo>
                      <a:pt x="8058" y="10944"/>
                    </a:lnTo>
                    <a:lnTo>
                      <a:pt x="8103" y="11027"/>
                    </a:lnTo>
                    <a:lnTo>
                      <a:pt x="8156" y="11105"/>
                    </a:lnTo>
                    <a:lnTo>
                      <a:pt x="8215" y="11176"/>
                    </a:lnTo>
                    <a:lnTo>
                      <a:pt x="8281" y="11242"/>
                    </a:lnTo>
                    <a:lnTo>
                      <a:pt x="8353" y="11302"/>
                    </a:lnTo>
                    <a:lnTo>
                      <a:pt x="8430" y="11355"/>
                    </a:lnTo>
                    <a:lnTo>
                      <a:pt x="8513" y="11399"/>
                    </a:lnTo>
                    <a:lnTo>
                      <a:pt x="8600" y="11437"/>
                    </a:lnTo>
                    <a:lnTo>
                      <a:pt x="8692" y="11465"/>
                    </a:lnTo>
                    <a:lnTo>
                      <a:pt x="8787" y="11485"/>
                    </a:lnTo>
                    <a:lnTo>
                      <a:pt x="8884" y="11494"/>
                    </a:lnTo>
                    <a:lnTo>
                      <a:pt x="8935" y="11495"/>
                    </a:lnTo>
                    <a:lnTo>
                      <a:pt x="8935" y="11495"/>
                    </a:lnTo>
                    <a:lnTo>
                      <a:pt x="8985" y="11494"/>
                    </a:lnTo>
                    <a:lnTo>
                      <a:pt x="9082" y="11485"/>
                    </a:lnTo>
                    <a:lnTo>
                      <a:pt x="9178" y="11465"/>
                    </a:lnTo>
                    <a:lnTo>
                      <a:pt x="9269" y="11437"/>
                    </a:lnTo>
                    <a:lnTo>
                      <a:pt x="9356" y="11399"/>
                    </a:lnTo>
                    <a:lnTo>
                      <a:pt x="9439" y="11355"/>
                    </a:lnTo>
                    <a:lnTo>
                      <a:pt x="9517" y="11302"/>
                    </a:lnTo>
                    <a:lnTo>
                      <a:pt x="9589" y="11242"/>
                    </a:lnTo>
                    <a:lnTo>
                      <a:pt x="9655" y="11176"/>
                    </a:lnTo>
                    <a:lnTo>
                      <a:pt x="9714" y="11105"/>
                    </a:lnTo>
                    <a:lnTo>
                      <a:pt x="9767" y="11027"/>
                    </a:lnTo>
                    <a:lnTo>
                      <a:pt x="9812" y="10944"/>
                    </a:lnTo>
                    <a:lnTo>
                      <a:pt x="9848" y="10857"/>
                    </a:lnTo>
                    <a:lnTo>
                      <a:pt x="9877" y="10765"/>
                    </a:lnTo>
                    <a:lnTo>
                      <a:pt x="9896" y="10671"/>
                    </a:lnTo>
                    <a:lnTo>
                      <a:pt x="9907" y="10573"/>
                    </a:lnTo>
                    <a:lnTo>
                      <a:pt x="9907" y="10523"/>
                    </a:lnTo>
                    <a:lnTo>
                      <a:pt x="9907" y="10523"/>
                    </a:lnTo>
                    <a:lnTo>
                      <a:pt x="9907" y="10481"/>
                    </a:lnTo>
                    <a:lnTo>
                      <a:pt x="9900" y="10401"/>
                    </a:lnTo>
                    <a:lnTo>
                      <a:pt x="9887" y="10322"/>
                    </a:lnTo>
                    <a:lnTo>
                      <a:pt x="9868" y="10247"/>
                    </a:lnTo>
                    <a:lnTo>
                      <a:pt x="9842" y="10173"/>
                    </a:lnTo>
                    <a:lnTo>
                      <a:pt x="9812" y="10102"/>
                    </a:lnTo>
                    <a:lnTo>
                      <a:pt x="9756" y="10001"/>
                    </a:lnTo>
                    <a:lnTo>
                      <a:pt x="9664" y="9879"/>
                    </a:lnTo>
                    <a:lnTo>
                      <a:pt x="9555" y="9772"/>
                    </a:lnTo>
                    <a:lnTo>
                      <a:pt x="9430" y="9684"/>
                    </a:lnTo>
                    <a:lnTo>
                      <a:pt x="9327" y="9632"/>
                    </a:lnTo>
                    <a:lnTo>
                      <a:pt x="9255" y="9604"/>
                    </a:lnTo>
                    <a:lnTo>
                      <a:pt x="9217" y="9592"/>
                    </a:lnTo>
                    <a:lnTo>
                      <a:pt x="9217" y="9592"/>
                    </a:lnTo>
                    <a:lnTo>
                      <a:pt x="9130" y="9564"/>
                    </a:lnTo>
                    <a:lnTo>
                      <a:pt x="8954" y="9498"/>
                    </a:lnTo>
                    <a:lnTo>
                      <a:pt x="8778" y="9421"/>
                    </a:lnTo>
                    <a:lnTo>
                      <a:pt x="8603" y="9332"/>
                    </a:lnTo>
                    <a:lnTo>
                      <a:pt x="8434" y="9229"/>
                    </a:lnTo>
                    <a:lnTo>
                      <a:pt x="8272" y="9113"/>
                    </a:lnTo>
                    <a:lnTo>
                      <a:pt x="8121" y="8981"/>
                    </a:lnTo>
                    <a:lnTo>
                      <a:pt x="7983" y="8834"/>
                    </a:lnTo>
                    <a:lnTo>
                      <a:pt x="7890" y="8714"/>
                    </a:lnTo>
                    <a:lnTo>
                      <a:pt x="7833" y="8628"/>
                    </a:lnTo>
                    <a:lnTo>
                      <a:pt x="7781" y="8537"/>
                    </a:lnTo>
                    <a:lnTo>
                      <a:pt x="7734" y="8443"/>
                    </a:lnTo>
                    <a:lnTo>
                      <a:pt x="7693" y="8344"/>
                    </a:lnTo>
                    <a:lnTo>
                      <a:pt x="7657" y="8240"/>
                    </a:lnTo>
                    <a:lnTo>
                      <a:pt x="7627" y="8133"/>
                    </a:lnTo>
                    <a:lnTo>
                      <a:pt x="7604" y="8020"/>
                    </a:lnTo>
                    <a:lnTo>
                      <a:pt x="7588" y="7902"/>
                    </a:lnTo>
                    <a:lnTo>
                      <a:pt x="7579" y="7779"/>
                    </a:lnTo>
                    <a:lnTo>
                      <a:pt x="7576" y="7651"/>
                    </a:lnTo>
                    <a:lnTo>
                      <a:pt x="7583" y="7517"/>
                    </a:lnTo>
                    <a:lnTo>
                      <a:pt x="7597" y="7379"/>
                    </a:lnTo>
                    <a:lnTo>
                      <a:pt x="7619" y="7235"/>
                    </a:lnTo>
                    <a:lnTo>
                      <a:pt x="7650" y="7086"/>
                    </a:lnTo>
                    <a:lnTo>
                      <a:pt x="7692" y="6931"/>
                    </a:lnTo>
                    <a:lnTo>
                      <a:pt x="7715" y="6851"/>
                    </a:lnTo>
                    <a:lnTo>
                      <a:pt x="7715" y="6851"/>
                    </a:lnTo>
                    <a:lnTo>
                      <a:pt x="7736" y="6785"/>
                    </a:lnTo>
                    <a:lnTo>
                      <a:pt x="7768" y="6650"/>
                    </a:lnTo>
                    <a:lnTo>
                      <a:pt x="7790" y="6511"/>
                    </a:lnTo>
                    <a:lnTo>
                      <a:pt x="7801" y="6370"/>
                    </a:lnTo>
                    <a:lnTo>
                      <a:pt x="7802" y="6298"/>
                    </a:lnTo>
                    <a:lnTo>
                      <a:pt x="7802" y="6298"/>
                    </a:lnTo>
                    <a:lnTo>
                      <a:pt x="7799" y="6193"/>
                    </a:lnTo>
                    <a:lnTo>
                      <a:pt x="7776" y="5989"/>
                    </a:lnTo>
                    <a:lnTo>
                      <a:pt x="7732" y="5792"/>
                    </a:lnTo>
                    <a:lnTo>
                      <a:pt x="7666" y="5605"/>
                    </a:lnTo>
                    <a:lnTo>
                      <a:pt x="7580" y="5427"/>
                    </a:lnTo>
                    <a:lnTo>
                      <a:pt x="7476" y="5261"/>
                    </a:lnTo>
                    <a:lnTo>
                      <a:pt x="7356" y="5108"/>
                    </a:lnTo>
                    <a:lnTo>
                      <a:pt x="7221" y="4968"/>
                    </a:lnTo>
                    <a:lnTo>
                      <a:pt x="7147" y="4904"/>
                    </a:lnTo>
                    <a:lnTo>
                      <a:pt x="7147" y="4904"/>
                    </a:lnTo>
                    <a:lnTo>
                      <a:pt x="7147" y="4904"/>
                    </a:lnTo>
                    <a:lnTo>
                      <a:pt x="7082" y="4850"/>
                    </a:lnTo>
                    <a:lnTo>
                      <a:pt x="6962" y="4740"/>
                    </a:lnTo>
                    <a:lnTo>
                      <a:pt x="6850" y="4628"/>
                    </a:lnTo>
                    <a:lnTo>
                      <a:pt x="6748" y="4515"/>
                    </a:lnTo>
                    <a:lnTo>
                      <a:pt x="6655" y="4401"/>
                    </a:lnTo>
                    <a:lnTo>
                      <a:pt x="6570" y="4286"/>
                    </a:lnTo>
                    <a:lnTo>
                      <a:pt x="6495" y="4171"/>
                    </a:lnTo>
                    <a:lnTo>
                      <a:pt x="6428" y="4054"/>
                    </a:lnTo>
                    <a:lnTo>
                      <a:pt x="6368" y="3937"/>
                    </a:lnTo>
                    <a:lnTo>
                      <a:pt x="6316" y="3821"/>
                    </a:lnTo>
                    <a:lnTo>
                      <a:pt x="6272" y="3703"/>
                    </a:lnTo>
                    <a:lnTo>
                      <a:pt x="6235" y="3586"/>
                    </a:lnTo>
                    <a:lnTo>
                      <a:pt x="6205" y="3469"/>
                    </a:lnTo>
                    <a:lnTo>
                      <a:pt x="6182" y="3354"/>
                    </a:lnTo>
                    <a:lnTo>
                      <a:pt x="6158" y="3182"/>
                    </a:lnTo>
                    <a:lnTo>
                      <a:pt x="6149" y="2956"/>
                    </a:lnTo>
                    <a:lnTo>
                      <a:pt x="6162" y="2736"/>
                    </a:lnTo>
                    <a:lnTo>
                      <a:pt x="6196" y="2523"/>
                    </a:lnTo>
                    <a:lnTo>
                      <a:pt x="6249" y="2318"/>
                    </a:lnTo>
                    <a:lnTo>
                      <a:pt x="6316" y="2125"/>
                    </a:lnTo>
                    <a:lnTo>
                      <a:pt x="6399" y="1943"/>
                    </a:lnTo>
                    <a:lnTo>
                      <a:pt x="6494" y="1775"/>
                    </a:lnTo>
                    <a:lnTo>
                      <a:pt x="6599" y="1621"/>
                    </a:lnTo>
                    <a:lnTo>
                      <a:pt x="6656" y="1552"/>
                    </a:lnTo>
                    <a:lnTo>
                      <a:pt x="6656" y="1552"/>
                    </a:lnTo>
                    <a:lnTo>
                      <a:pt x="6656" y="1552"/>
                    </a:lnTo>
                    <a:lnTo>
                      <a:pt x="6681" y="1520"/>
                    </a:lnTo>
                    <a:lnTo>
                      <a:pt x="6726" y="1455"/>
                    </a:lnTo>
                    <a:lnTo>
                      <a:pt x="6766" y="1385"/>
                    </a:lnTo>
                    <a:lnTo>
                      <a:pt x="6801" y="1313"/>
                    </a:lnTo>
                    <a:lnTo>
                      <a:pt x="6830" y="1236"/>
                    </a:lnTo>
                    <a:lnTo>
                      <a:pt x="6850" y="1156"/>
                    </a:lnTo>
                    <a:lnTo>
                      <a:pt x="6866" y="1074"/>
                    </a:lnTo>
                    <a:lnTo>
                      <a:pt x="6872" y="990"/>
                    </a:lnTo>
                    <a:lnTo>
                      <a:pt x="6874" y="947"/>
                    </a:lnTo>
                    <a:lnTo>
                      <a:pt x="6874" y="947"/>
                    </a:lnTo>
                    <a:lnTo>
                      <a:pt x="6872" y="898"/>
                    </a:lnTo>
                    <a:lnTo>
                      <a:pt x="6863" y="803"/>
                    </a:lnTo>
                    <a:lnTo>
                      <a:pt x="6844" y="710"/>
                    </a:lnTo>
                    <a:lnTo>
                      <a:pt x="6817" y="622"/>
                    </a:lnTo>
                    <a:lnTo>
                      <a:pt x="6780" y="536"/>
                    </a:lnTo>
                    <a:lnTo>
                      <a:pt x="6736" y="456"/>
                    </a:lnTo>
                    <a:lnTo>
                      <a:pt x="6686" y="381"/>
                    </a:lnTo>
                    <a:lnTo>
                      <a:pt x="6628" y="309"/>
                    </a:lnTo>
                    <a:lnTo>
                      <a:pt x="6564" y="246"/>
                    </a:lnTo>
                    <a:lnTo>
                      <a:pt x="6494" y="188"/>
                    </a:lnTo>
                    <a:lnTo>
                      <a:pt x="6418" y="137"/>
                    </a:lnTo>
                    <a:lnTo>
                      <a:pt x="6337" y="93"/>
                    </a:lnTo>
                    <a:lnTo>
                      <a:pt x="6252" y="57"/>
                    </a:lnTo>
                    <a:lnTo>
                      <a:pt x="6164" y="29"/>
                    </a:lnTo>
                    <a:lnTo>
                      <a:pt x="6070" y="10"/>
                    </a:lnTo>
                    <a:lnTo>
                      <a:pt x="5976" y="1"/>
                    </a:lnTo>
                    <a:lnTo>
                      <a:pt x="5926" y="0"/>
                    </a:lnTo>
                    <a:lnTo>
                      <a:pt x="5926" y="0"/>
                    </a:lnTo>
                    <a:lnTo>
                      <a:pt x="5877" y="1"/>
                    </a:lnTo>
                    <a:lnTo>
                      <a:pt x="5782" y="10"/>
                    </a:lnTo>
                    <a:lnTo>
                      <a:pt x="5689" y="29"/>
                    </a:lnTo>
                    <a:lnTo>
                      <a:pt x="5601" y="57"/>
                    </a:lnTo>
                    <a:lnTo>
                      <a:pt x="5515" y="93"/>
                    </a:lnTo>
                    <a:lnTo>
                      <a:pt x="5435" y="137"/>
                    </a:lnTo>
                    <a:lnTo>
                      <a:pt x="5360" y="188"/>
                    </a:lnTo>
                    <a:lnTo>
                      <a:pt x="5289" y="246"/>
                    </a:lnTo>
                    <a:lnTo>
                      <a:pt x="5225" y="309"/>
                    </a:lnTo>
                    <a:lnTo>
                      <a:pt x="5167" y="381"/>
                    </a:lnTo>
                    <a:lnTo>
                      <a:pt x="5116" y="456"/>
                    </a:lnTo>
                    <a:lnTo>
                      <a:pt x="5072" y="536"/>
                    </a:lnTo>
                    <a:lnTo>
                      <a:pt x="5036" y="622"/>
                    </a:lnTo>
                    <a:lnTo>
                      <a:pt x="5009" y="710"/>
                    </a:lnTo>
                    <a:lnTo>
                      <a:pt x="4989" y="803"/>
                    </a:lnTo>
                    <a:lnTo>
                      <a:pt x="4980" y="898"/>
                    </a:lnTo>
                    <a:lnTo>
                      <a:pt x="4979" y="947"/>
                    </a:lnTo>
                    <a:close/>
                  </a:path>
                </a:pathLst>
              </a:custGeom>
              <a:solidFill>
                <a:srgbClr val="90B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28" name="Freeform 17"/>
              <p:cNvSpPr>
                <a:spLocks/>
              </p:cNvSpPr>
              <p:nvPr/>
            </p:nvSpPr>
            <p:spPr bwMode="auto">
              <a:xfrm>
                <a:off x="4869655" y="1800462"/>
                <a:ext cx="914126" cy="914126"/>
              </a:xfrm>
              <a:custGeom>
                <a:avLst/>
                <a:gdLst>
                  <a:gd name="T0" fmla="*/ 2482 w 2537"/>
                  <a:gd name="T1" fmla="*/ 1633 h 2537"/>
                  <a:gd name="T2" fmla="*/ 2385 w 2537"/>
                  <a:gd name="T3" fmla="*/ 1869 h 2537"/>
                  <a:gd name="T4" fmla="*/ 2248 w 2537"/>
                  <a:gd name="T5" fmla="*/ 2074 h 2537"/>
                  <a:gd name="T6" fmla="*/ 2074 w 2537"/>
                  <a:gd name="T7" fmla="*/ 2248 h 2537"/>
                  <a:gd name="T8" fmla="*/ 1873 w 2537"/>
                  <a:gd name="T9" fmla="*/ 2384 h 2537"/>
                  <a:gd name="T10" fmla="*/ 1649 w 2537"/>
                  <a:gd name="T11" fmla="*/ 2479 h 2537"/>
                  <a:gd name="T12" fmla="*/ 1408 w 2537"/>
                  <a:gd name="T13" fmla="*/ 2529 h 2537"/>
                  <a:gd name="T14" fmla="*/ 1158 w 2537"/>
                  <a:gd name="T15" fmla="*/ 2532 h 2537"/>
                  <a:gd name="T16" fmla="*/ 966 w 2537"/>
                  <a:gd name="T17" fmla="*/ 2501 h 2537"/>
                  <a:gd name="T18" fmla="*/ 782 w 2537"/>
                  <a:gd name="T19" fmla="*/ 2441 h 2537"/>
                  <a:gd name="T20" fmla="*/ 561 w 2537"/>
                  <a:gd name="T21" fmla="*/ 2322 h 2537"/>
                  <a:gd name="T22" fmla="*/ 371 w 2537"/>
                  <a:gd name="T23" fmla="*/ 2166 h 2537"/>
                  <a:gd name="T24" fmla="*/ 217 w 2537"/>
                  <a:gd name="T25" fmla="*/ 1978 h 2537"/>
                  <a:gd name="T26" fmla="*/ 100 w 2537"/>
                  <a:gd name="T27" fmla="*/ 1764 h 2537"/>
                  <a:gd name="T28" fmla="*/ 27 w 2537"/>
                  <a:gd name="T29" fmla="*/ 1531 h 2537"/>
                  <a:gd name="T30" fmla="*/ 0 w 2537"/>
                  <a:gd name="T31" fmla="*/ 1285 h 2537"/>
                  <a:gd name="T32" fmla="*/ 22 w 2537"/>
                  <a:gd name="T33" fmla="*/ 1031 h 2537"/>
                  <a:gd name="T34" fmla="*/ 53 w 2537"/>
                  <a:gd name="T35" fmla="*/ 904 h 2537"/>
                  <a:gd name="T36" fmla="*/ 151 w 2537"/>
                  <a:gd name="T37" fmla="*/ 669 h 2537"/>
                  <a:gd name="T38" fmla="*/ 288 w 2537"/>
                  <a:gd name="T39" fmla="*/ 463 h 2537"/>
                  <a:gd name="T40" fmla="*/ 462 w 2537"/>
                  <a:gd name="T41" fmla="*/ 291 h 2537"/>
                  <a:gd name="T42" fmla="*/ 662 w 2537"/>
                  <a:gd name="T43" fmla="*/ 155 h 2537"/>
                  <a:gd name="T44" fmla="*/ 887 w 2537"/>
                  <a:gd name="T45" fmla="*/ 59 h 2537"/>
                  <a:gd name="T46" fmla="*/ 1128 w 2537"/>
                  <a:gd name="T47" fmla="*/ 8 h 2537"/>
                  <a:gd name="T48" fmla="*/ 1378 w 2537"/>
                  <a:gd name="T49" fmla="*/ 5 h 2537"/>
                  <a:gd name="T50" fmla="*/ 1570 w 2537"/>
                  <a:gd name="T51" fmla="*/ 38 h 2537"/>
                  <a:gd name="T52" fmla="*/ 1754 w 2537"/>
                  <a:gd name="T53" fmla="*/ 98 h 2537"/>
                  <a:gd name="T54" fmla="*/ 1975 w 2537"/>
                  <a:gd name="T55" fmla="*/ 215 h 2537"/>
                  <a:gd name="T56" fmla="*/ 2165 w 2537"/>
                  <a:gd name="T57" fmla="*/ 372 h 2537"/>
                  <a:gd name="T58" fmla="*/ 2319 w 2537"/>
                  <a:gd name="T59" fmla="*/ 560 h 2537"/>
                  <a:gd name="T60" fmla="*/ 2436 w 2537"/>
                  <a:gd name="T61" fmla="*/ 774 h 2537"/>
                  <a:gd name="T62" fmla="*/ 2509 w 2537"/>
                  <a:gd name="T63" fmla="*/ 1006 h 2537"/>
                  <a:gd name="T64" fmla="*/ 2537 w 2537"/>
                  <a:gd name="T65" fmla="*/ 1252 h 2537"/>
                  <a:gd name="T66" fmla="*/ 2513 w 2537"/>
                  <a:gd name="T67" fmla="*/ 1506 h 2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7" h="2537">
                    <a:moveTo>
                      <a:pt x="2499" y="1570"/>
                    </a:moveTo>
                    <a:lnTo>
                      <a:pt x="2482" y="1633"/>
                    </a:lnTo>
                    <a:lnTo>
                      <a:pt x="2439" y="1754"/>
                    </a:lnTo>
                    <a:lnTo>
                      <a:pt x="2385" y="1869"/>
                    </a:lnTo>
                    <a:lnTo>
                      <a:pt x="2322" y="1976"/>
                    </a:lnTo>
                    <a:lnTo>
                      <a:pt x="2248" y="2074"/>
                    </a:lnTo>
                    <a:lnTo>
                      <a:pt x="2165" y="2165"/>
                    </a:lnTo>
                    <a:lnTo>
                      <a:pt x="2074" y="2248"/>
                    </a:lnTo>
                    <a:lnTo>
                      <a:pt x="1977" y="2320"/>
                    </a:lnTo>
                    <a:lnTo>
                      <a:pt x="1873" y="2384"/>
                    </a:lnTo>
                    <a:lnTo>
                      <a:pt x="1763" y="2436"/>
                    </a:lnTo>
                    <a:lnTo>
                      <a:pt x="1649" y="2479"/>
                    </a:lnTo>
                    <a:lnTo>
                      <a:pt x="1530" y="2510"/>
                    </a:lnTo>
                    <a:lnTo>
                      <a:pt x="1408" y="2529"/>
                    </a:lnTo>
                    <a:lnTo>
                      <a:pt x="1283" y="2537"/>
                    </a:lnTo>
                    <a:lnTo>
                      <a:pt x="1158" y="2532"/>
                    </a:lnTo>
                    <a:lnTo>
                      <a:pt x="1031" y="2515"/>
                    </a:lnTo>
                    <a:lnTo>
                      <a:pt x="966" y="2501"/>
                    </a:lnTo>
                    <a:lnTo>
                      <a:pt x="904" y="2484"/>
                    </a:lnTo>
                    <a:lnTo>
                      <a:pt x="782" y="2441"/>
                    </a:lnTo>
                    <a:lnTo>
                      <a:pt x="668" y="2386"/>
                    </a:lnTo>
                    <a:lnTo>
                      <a:pt x="561" y="2322"/>
                    </a:lnTo>
                    <a:lnTo>
                      <a:pt x="462" y="2248"/>
                    </a:lnTo>
                    <a:lnTo>
                      <a:pt x="371" y="2166"/>
                    </a:lnTo>
                    <a:lnTo>
                      <a:pt x="289" y="2075"/>
                    </a:lnTo>
                    <a:lnTo>
                      <a:pt x="217" y="1978"/>
                    </a:lnTo>
                    <a:lnTo>
                      <a:pt x="153" y="1873"/>
                    </a:lnTo>
                    <a:lnTo>
                      <a:pt x="100" y="1764"/>
                    </a:lnTo>
                    <a:lnTo>
                      <a:pt x="58" y="1649"/>
                    </a:lnTo>
                    <a:lnTo>
                      <a:pt x="27" y="1531"/>
                    </a:lnTo>
                    <a:lnTo>
                      <a:pt x="7" y="1409"/>
                    </a:lnTo>
                    <a:lnTo>
                      <a:pt x="0" y="1285"/>
                    </a:lnTo>
                    <a:lnTo>
                      <a:pt x="4" y="1158"/>
                    </a:lnTo>
                    <a:lnTo>
                      <a:pt x="22" y="1031"/>
                    </a:lnTo>
                    <a:lnTo>
                      <a:pt x="36" y="967"/>
                    </a:lnTo>
                    <a:lnTo>
                      <a:pt x="53" y="904"/>
                    </a:lnTo>
                    <a:lnTo>
                      <a:pt x="96" y="783"/>
                    </a:lnTo>
                    <a:lnTo>
                      <a:pt x="151" y="669"/>
                    </a:lnTo>
                    <a:lnTo>
                      <a:pt x="215" y="562"/>
                    </a:lnTo>
                    <a:lnTo>
                      <a:pt x="288" y="463"/>
                    </a:lnTo>
                    <a:lnTo>
                      <a:pt x="371" y="372"/>
                    </a:lnTo>
                    <a:lnTo>
                      <a:pt x="462" y="291"/>
                    </a:lnTo>
                    <a:lnTo>
                      <a:pt x="559" y="217"/>
                    </a:lnTo>
                    <a:lnTo>
                      <a:pt x="662" y="155"/>
                    </a:lnTo>
                    <a:lnTo>
                      <a:pt x="773" y="101"/>
                    </a:lnTo>
                    <a:lnTo>
                      <a:pt x="887" y="59"/>
                    </a:lnTo>
                    <a:lnTo>
                      <a:pt x="1006" y="28"/>
                    </a:lnTo>
                    <a:lnTo>
                      <a:pt x="1128" y="8"/>
                    </a:lnTo>
                    <a:lnTo>
                      <a:pt x="1252" y="0"/>
                    </a:lnTo>
                    <a:lnTo>
                      <a:pt x="1378" y="5"/>
                    </a:lnTo>
                    <a:lnTo>
                      <a:pt x="1506" y="22"/>
                    </a:lnTo>
                    <a:lnTo>
                      <a:pt x="1570" y="38"/>
                    </a:lnTo>
                    <a:lnTo>
                      <a:pt x="1633" y="53"/>
                    </a:lnTo>
                    <a:lnTo>
                      <a:pt x="1754" y="98"/>
                    </a:lnTo>
                    <a:lnTo>
                      <a:pt x="1868" y="151"/>
                    </a:lnTo>
                    <a:lnTo>
                      <a:pt x="1975" y="215"/>
                    </a:lnTo>
                    <a:lnTo>
                      <a:pt x="2074" y="289"/>
                    </a:lnTo>
                    <a:lnTo>
                      <a:pt x="2165" y="372"/>
                    </a:lnTo>
                    <a:lnTo>
                      <a:pt x="2246" y="462"/>
                    </a:lnTo>
                    <a:lnTo>
                      <a:pt x="2319" y="560"/>
                    </a:lnTo>
                    <a:lnTo>
                      <a:pt x="2382" y="664"/>
                    </a:lnTo>
                    <a:lnTo>
                      <a:pt x="2436" y="774"/>
                    </a:lnTo>
                    <a:lnTo>
                      <a:pt x="2478" y="888"/>
                    </a:lnTo>
                    <a:lnTo>
                      <a:pt x="2509" y="1006"/>
                    </a:lnTo>
                    <a:lnTo>
                      <a:pt x="2529" y="1128"/>
                    </a:lnTo>
                    <a:lnTo>
                      <a:pt x="2537" y="1252"/>
                    </a:lnTo>
                    <a:lnTo>
                      <a:pt x="2532" y="1379"/>
                    </a:lnTo>
                    <a:lnTo>
                      <a:pt x="2513" y="1506"/>
                    </a:lnTo>
                    <a:lnTo>
                      <a:pt x="2499" y="157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29" name="Freeform 19"/>
              <p:cNvSpPr>
                <a:spLocks/>
              </p:cNvSpPr>
              <p:nvPr/>
            </p:nvSpPr>
            <p:spPr bwMode="auto">
              <a:xfrm>
                <a:off x="1973001" y="1337631"/>
                <a:ext cx="4485561" cy="4668674"/>
              </a:xfrm>
              <a:custGeom>
                <a:avLst/>
                <a:gdLst>
                  <a:gd name="T0" fmla="*/ 144 w 12446"/>
                  <a:gd name="T1" fmla="*/ 2171 h 12954"/>
                  <a:gd name="T2" fmla="*/ 704 w 12446"/>
                  <a:gd name="T3" fmla="*/ 2808 h 12954"/>
                  <a:gd name="T4" fmla="*/ 1467 w 12446"/>
                  <a:gd name="T5" fmla="*/ 3045 h 12954"/>
                  <a:gd name="T6" fmla="*/ 2217 w 12446"/>
                  <a:gd name="T7" fmla="*/ 3160 h 12954"/>
                  <a:gd name="T8" fmla="*/ 2928 w 12446"/>
                  <a:gd name="T9" fmla="*/ 3476 h 12954"/>
                  <a:gd name="T10" fmla="*/ 3498 w 12446"/>
                  <a:gd name="T11" fmla="*/ 3983 h 12954"/>
                  <a:gd name="T12" fmla="*/ 3892 w 12446"/>
                  <a:gd name="T13" fmla="*/ 4673 h 12954"/>
                  <a:gd name="T14" fmla="*/ 4076 w 12446"/>
                  <a:gd name="T15" fmla="*/ 5541 h 12954"/>
                  <a:gd name="T16" fmla="*/ 4082 w 12446"/>
                  <a:gd name="T17" fmla="*/ 5986 h 12954"/>
                  <a:gd name="T18" fmla="*/ 4130 w 12446"/>
                  <a:gd name="T19" fmla="*/ 6437 h 12954"/>
                  <a:gd name="T20" fmla="*/ 4320 w 12446"/>
                  <a:gd name="T21" fmla="*/ 6922 h 12954"/>
                  <a:gd name="T22" fmla="*/ 4622 w 12446"/>
                  <a:gd name="T23" fmla="*/ 7594 h 12954"/>
                  <a:gd name="T24" fmla="*/ 4796 w 12446"/>
                  <a:gd name="T25" fmla="*/ 8476 h 12954"/>
                  <a:gd name="T26" fmla="*/ 4655 w 12446"/>
                  <a:gd name="T27" fmla="*/ 9612 h 12954"/>
                  <a:gd name="T28" fmla="*/ 4290 w 12446"/>
                  <a:gd name="T29" fmla="*/ 10309 h 12954"/>
                  <a:gd name="T30" fmla="*/ 3797 w 12446"/>
                  <a:gd name="T31" fmla="*/ 10761 h 12954"/>
                  <a:gd name="T32" fmla="*/ 3460 w 12446"/>
                  <a:gd name="T33" fmla="*/ 11023 h 12954"/>
                  <a:gd name="T34" fmla="*/ 3165 w 12446"/>
                  <a:gd name="T35" fmla="*/ 11796 h 12954"/>
                  <a:gd name="T36" fmla="*/ 3279 w 12446"/>
                  <a:gd name="T37" fmla="*/ 12299 h 12954"/>
                  <a:gd name="T38" fmla="*/ 3723 w 12446"/>
                  <a:gd name="T39" fmla="*/ 12787 h 12954"/>
                  <a:gd name="T40" fmla="*/ 4324 w 12446"/>
                  <a:gd name="T41" fmla="*/ 12954 h 12954"/>
                  <a:gd name="T42" fmla="*/ 4827 w 12446"/>
                  <a:gd name="T43" fmla="*/ 12842 h 12954"/>
                  <a:gd name="T44" fmla="*/ 5316 w 12446"/>
                  <a:gd name="T45" fmla="*/ 12397 h 12954"/>
                  <a:gd name="T46" fmla="*/ 5484 w 12446"/>
                  <a:gd name="T47" fmla="*/ 11796 h 12954"/>
                  <a:gd name="T48" fmla="*/ 5388 w 12446"/>
                  <a:gd name="T49" fmla="*/ 11334 h 12954"/>
                  <a:gd name="T50" fmla="*/ 5142 w 12446"/>
                  <a:gd name="T51" fmla="*/ 10293 h 12954"/>
                  <a:gd name="T52" fmla="*/ 5296 w 12446"/>
                  <a:gd name="T53" fmla="*/ 9071 h 12954"/>
                  <a:gd name="T54" fmla="*/ 5694 w 12446"/>
                  <a:gd name="T55" fmla="*/ 8367 h 12954"/>
                  <a:gd name="T56" fmla="*/ 6381 w 12446"/>
                  <a:gd name="T57" fmla="*/ 7809 h 12954"/>
                  <a:gd name="T58" fmla="*/ 6861 w 12446"/>
                  <a:gd name="T59" fmla="*/ 7568 h 12954"/>
                  <a:gd name="T60" fmla="*/ 7208 w 12446"/>
                  <a:gd name="T61" fmla="*/ 7325 h 12954"/>
                  <a:gd name="T62" fmla="*/ 8053 w 12446"/>
                  <a:gd name="T63" fmla="*/ 6951 h 12954"/>
                  <a:gd name="T64" fmla="*/ 8890 w 12446"/>
                  <a:gd name="T65" fmla="*/ 6853 h 12954"/>
                  <a:gd name="T66" fmla="*/ 10251 w 12446"/>
                  <a:gd name="T67" fmla="*/ 7228 h 12954"/>
                  <a:gd name="T68" fmla="*/ 10776 w 12446"/>
                  <a:gd name="T69" fmla="*/ 7673 h 12954"/>
                  <a:gd name="T70" fmla="*/ 11244 w 12446"/>
                  <a:gd name="T71" fmla="*/ 8001 h 12954"/>
                  <a:gd name="T72" fmla="*/ 11658 w 12446"/>
                  <a:gd name="T73" fmla="*/ 8030 h 12954"/>
                  <a:gd name="T74" fmla="*/ 12141 w 12446"/>
                  <a:gd name="T75" fmla="*/ 7798 h 12954"/>
                  <a:gd name="T76" fmla="*/ 12416 w 12446"/>
                  <a:gd name="T77" fmla="*/ 7343 h 12954"/>
                  <a:gd name="T78" fmla="*/ 12435 w 12446"/>
                  <a:gd name="T79" fmla="*/ 6969 h 12954"/>
                  <a:gd name="T80" fmla="*/ 12205 w 12446"/>
                  <a:gd name="T81" fmla="*/ 6485 h 12954"/>
                  <a:gd name="T82" fmla="*/ 11748 w 12446"/>
                  <a:gd name="T83" fmla="*/ 6211 h 12954"/>
                  <a:gd name="T84" fmla="*/ 11339 w 12446"/>
                  <a:gd name="T85" fmla="*/ 6198 h 12954"/>
                  <a:gd name="T86" fmla="*/ 10815 w 12446"/>
                  <a:gd name="T87" fmla="*/ 6408 h 12954"/>
                  <a:gd name="T88" fmla="*/ 9432 w 12446"/>
                  <a:gd name="T89" fmla="*/ 6515 h 12954"/>
                  <a:gd name="T90" fmla="*/ 8490 w 12446"/>
                  <a:gd name="T91" fmla="*/ 6186 h 12954"/>
                  <a:gd name="T92" fmla="*/ 7824 w 12446"/>
                  <a:gd name="T93" fmla="*/ 5630 h 12954"/>
                  <a:gd name="T94" fmla="*/ 7478 w 12446"/>
                  <a:gd name="T95" fmla="*/ 5110 h 12954"/>
                  <a:gd name="T96" fmla="*/ 7001 w 12446"/>
                  <a:gd name="T97" fmla="*/ 4568 h 12954"/>
                  <a:gd name="T98" fmla="*/ 6342 w 12446"/>
                  <a:gd name="T99" fmla="*/ 4253 h 12954"/>
                  <a:gd name="T100" fmla="*/ 5892 w 12446"/>
                  <a:gd name="T101" fmla="*/ 4200 h 12954"/>
                  <a:gd name="T102" fmla="*/ 5471 w 12446"/>
                  <a:gd name="T103" fmla="*/ 4183 h 12954"/>
                  <a:gd name="T104" fmla="*/ 4609 w 12446"/>
                  <a:gd name="T105" fmla="*/ 3976 h 12954"/>
                  <a:gd name="T106" fmla="*/ 3929 w 12446"/>
                  <a:gd name="T107" fmla="*/ 3564 h 12954"/>
                  <a:gd name="T108" fmla="*/ 3437 w 12446"/>
                  <a:gd name="T109" fmla="*/ 2979 h 12954"/>
                  <a:gd name="T110" fmla="*/ 3142 w 12446"/>
                  <a:gd name="T111" fmla="*/ 2259 h 12954"/>
                  <a:gd name="T112" fmla="*/ 3047 w 12446"/>
                  <a:gd name="T113" fmla="*/ 1508 h 12954"/>
                  <a:gd name="T114" fmla="*/ 2823 w 12446"/>
                  <a:gd name="T115" fmla="*/ 725 h 12954"/>
                  <a:gd name="T116" fmla="*/ 2182 w 12446"/>
                  <a:gd name="T117" fmla="*/ 147 h 12954"/>
                  <a:gd name="T118" fmla="*/ 1524 w 12446"/>
                  <a:gd name="T119" fmla="*/ 0 h 12954"/>
                  <a:gd name="T120" fmla="*/ 734 w 12446"/>
                  <a:gd name="T121" fmla="*/ 220 h 12954"/>
                  <a:gd name="T122" fmla="*/ 151 w 12446"/>
                  <a:gd name="T123" fmla="*/ 863 h 12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46" h="12954">
                    <a:moveTo>
                      <a:pt x="0" y="1523"/>
                    </a:moveTo>
                    <a:lnTo>
                      <a:pt x="1" y="1600"/>
                    </a:lnTo>
                    <a:lnTo>
                      <a:pt x="17" y="1751"/>
                    </a:lnTo>
                    <a:lnTo>
                      <a:pt x="46" y="1896"/>
                    </a:lnTo>
                    <a:lnTo>
                      <a:pt x="88" y="2036"/>
                    </a:lnTo>
                    <a:lnTo>
                      <a:pt x="144" y="2171"/>
                    </a:lnTo>
                    <a:lnTo>
                      <a:pt x="211" y="2298"/>
                    </a:lnTo>
                    <a:lnTo>
                      <a:pt x="290" y="2418"/>
                    </a:lnTo>
                    <a:lnTo>
                      <a:pt x="380" y="2530"/>
                    </a:lnTo>
                    <a:lnTo>
                      <a:pt x="478" y="2632"/>
                    </a:lnTo>
                    <a:lnTo>
                      <a:pt x="587" y="2725"/>
                    </a:lnTo>
                    <a:lnTo>
                      <a:pt x="704" y="2808"/>
                    </a:lnTo>
                    <a:lnTo>
                      <a:pt x="830" y="2880"/>
                    </a:lnTo>
                    <a:lnTo>
                      <a:pt x="961" y="2939"/>
                    </a:lnTo>
                    <a:lnTo>
                      <a:pt x="1099" y="2987"/>
                    </a:lnTo>
                    <a:lnTo>
                      <a:pt x="1243" y="3021"/>
                    </a:lnTo>
                    <a:lnTo>
                      <a:pt x="1392" y="3042"/>
                    </a:lnTo>
                    <a:lnTo>
                      <a:pt x="1467" y="3045"/>
                    </a:lnTo>
                    <a:lnTo>
                      <a:pt x="1467" y="3045"/>
                    </a:lnTo>
                    <a:lnTo>
                      <a:pt x="1467" y="3045"/>
                    </a:lnTo>
                    <a:lnTo>
                      <a:pt x="1610" y="3053"/>
                    </a:lnTo>
                    <a:lnTo>
                      <a:pt x="1886" y="3086"/>
                    </a:lnTo>
                    <a:lnTo>
                      <a:pt x="2086" y="3126"/>
                    </a:lnTo>
                    <a:lnTo>
                      <a:pt x="2217" y="3160"/>
                    </a:lnTo>
                    <a:lnTo>
                      <a:pt x="2344" y="3198"/>
                    </a:lnTo>
                    <a:lnTo>
                      <a:pt x="2467" y="3244"/>
                    </a:lnTo>
                    <a:lnTo>
                      <a:pt x="2589" y="3293"/>
                    </a:lnTo>
                    <a:lnTo>
                      <a:pt x="2705" y="3349"/>
                    </a:lnTo>
                    <a:lnTo>
                      <a:pt x="2819" y="3410"/>
                    </a:lnTo>
                    <a:lnTo>
                      <a:pt x="2928" y="3476"/>
                    </a:lnTo>
                    <a:lnTo>
                      <a:pt x="3034" y="3547"/>
                    </a:lnTo>
                    <a:lnTo>
                      <a:pt x="3135" y="3624"/>
                    </a:lnTo>
                    <a:lnTo>
                      <a:pt x="3234" y="3705"/>
                    </a:lnTo>
                    <a:lnTo>
                      <a:pt x="3326" y="3792"/>
                    </a:lnTo>
                    <a:lnTo>
                      <a:pt x="3415" y="3885"/>
                    </a:lnTo>
                    <a:lnTo>
                      <a:pt x="3498" y="3983"/>
                    </a:lnTo>
                    <a:lnTo>
                      <a:pt x="3577" y="4085"/>
                    </a:lnTo>
                    <a:lnTo>
                      <a:pt x="3651" y="4193"/>
                    </a:lnTo>
                    <a:lnTo>
                      <a:pt x="3720" y="4305"/>
                    </a:lnTo>
                    <a:lnTo>
                      <a:pt x="3784" y="4423"/>
                    </a:lnTo>
                    <a:lnTo>
                      <a:pt x="3841" y="4545"/>
                    </a:lnTo>
                    <a:lnTo>
                      <a:pt x="3892" y="4673"/>
                    </a:lnTo>
                    <a:lnTo>
                      <a:pt x="3939" y="4806"/>
                    </a:lnTo>
                    <a:lnTo>
                      <a:pt x="3979" y="4943"/>
                    </a:lnTo>
                    <a:lnTo>
                      <a:pt x="4013" y="5086"/>
                    </a:lnTo>
                    <a:lnTo>
                      <a:pt x="4040" y="5232"/>
                    </a:lnTo>
                    <a:lnTo>
                      <a:pt x="4062" y="5384"/>
                    </a:lnTo>
                    <a:lnTo>
                      <a:pt x="4076" y="5541"/>
                    </a:lnTo>
                    <a:lnTo>
                      <a:pt x="4084" y="5701"/>
                    </a:lnTo>
                    <a:lnTo>
                      <a:pt x="4086" y="5867"/>
                    </a:lnTo>
                    <a:lnTo>
                      <a:pt x="4083" y="5953"/>
                    </a:lnTo>
                    <a:lnTo>
                      <a:pt x="4083" y="5953"/>
                    </a:lnTo>
                    <a:lnTo>
                      <a:pt x="4083" y="5953"/>
                    </a:lnTo>
                    <a:lnTo>
                      <a:pt x="4082" y="5986"/>
                    </a:lnTo>
                    <a:lnTo>
                      <a:pt x="4082" y="6020"/>
                    </a:lnTo>
                    <a:lnTo>
                      <a:pt x="4082" y="6020"/>
                    </a:lnTo>
                    <a:lnTo>
                      <a:pt x="4082" y="6081"/>
                    </a:lnTo>
                    <a:lnTo>
                      <a:pt x="4089" y="6203"/>
                    </a:lnTo>
                    <a:lnTo>
                      <a:pt x="4106" y="6321"/>
                    </a:lnTo>
                    <a:lnTo>
                      <a:pt x="4130" y="6437"/>
                    </a:lnTo>
                    <a:lnTo>
                      <a:pt x="4159" y="6551"/>
                    </a:lnTo>
                    <a:lnTo>
                      <a:pt x="4197" y="6662"/>
                    </a:lnTo>
                    <a:lnTo>
                      <a:pt x="4242" y="6768"/>
                    </a:lnTo>
                    <a:lnTo>
                      <a:pt x="4293" y="6872"/>
                    </a:lnTo>
                    <a:lnTo>
                      <a:pt x="4320" y="6922"/>
                    </a:lnTo>
                    <a:lnTo>
                      <a:pt x="4320" y="6922"/>
                    </a:lnTo>
                    <a:lnTo>
                      <a:pt x="4320" y="6922"/>
                    </a:lnTo>
                    <a:lnTo>
                      <a:pt x="4362" y="6996"/>
                    </a:lnTo>
                    <a:lnTo>
                      <a:pt x="4438" y="7145"/>
                    </a:lnTo>
                    <a:lnTo>
                      <a:pt x="4508" y="7294"/>
                    </a:lnTo>
                    <a:lnTo>
                      <a:pt x="4569" y="7443"/>
                    </a:lnTo>
                    <a:lnTo>
                      <a:pt x="4622" y="7594"/>
                    </a:lnTo>
                    <a:lnTo>
                      <a:pt x="4669" y="7743"/>
                    </a:lnTo>
                    <a:lnTo>
                      <a:pt x="4708" y="7892"/>
                    </a:lnTo>
                    <a:lnTo>
                      <a:pt x="4740" y="8039"/>
                    </a:lnTo>
                    <a:lnTo>
                      <a:pt x="4766" y="8186"/>
                    </a:lnTo>
                    <a:lnTo>
                      <a:pt x="4784" y="8331"/>
                    </a:lnTo>
                    <a:lnTo>
                      <a:pt x="4796" y="8476"/>
                    </a:lnTo>
                    <a:lnTo>
                      <a:pt x="4801" y="8619"/>
                    </a:lnTo>
                    <a:lnTo>
                      <a:pt x="4801" y="8759"/>
                    </a:lnTo>
                    <a:lnTo>
                      <a:pt x="4795" y="8897"/>
                    </a:lnTo>
                    <a:lnTo>
                      <a:pt x="4774" y="9101"/>
                    </a:lnTo>
                    <a:lnTo>
                      <a:pt x="4725" y="9363"/>
                    </a:lnTo>
                    <a:lnTo>
                      <a:pt x="4655" y="9612"/>
                    </a:lnTo>
                    <a:lnTo>
                      <a:pt x="4587" y="9788"/>
                    </a:lnTo>
                    <a:lnTo>
                      <a:pt x="4537" y="9901"/>
                    </a:lnTo>
                    <a:lnTo>
                      <a:pt x="4482" y="10010"/>
                    </a:lnTo>
                    <a:lnTo>
                      <a:pt x="4423" y="10115"/>
                    </a:lnTo>
                    <a:lnTo>
                      <a:pt x="4358" y="10214"/>
                    </a:lnTo>
                    <a:lnTo>
                      <a:pt x="4290" y="10309"/>
                    </a:lnTo>
                    <a:lnTo>
                      <a:pt x="4218" y="10398"/>
                    </a:lnTo>
                    <a:lnTo>
                      <a:pt x="4140" y="10483"/>
                    </a:lnTo>
                    <a:lnTo>
                      <a:pt x="4060" y="10562"/>
                    </a:lnTo>
                    <a:lnTo>
                      <a:pt x="3975" y="10634"/>
                    </a:lnTo>
                    <a:lnTo>
                      <a:pt x="3889" y="10702"/>
                    </a:lnTo>
                    <a:lnTo>
                      <a:pt x="3797" y="10761"/>
                    </a:lnTo>
                    <a:lnTo>
                      <a:pt x="3750" y="10789"/>
                    </a:lnTo>
                    <a:lnTo>
                      <a:pt x="3750" y="10789"/>
                    </a:lnTo>
                    <a:lnTo>
                      <a:pt x="3750" y="10789"/>
                    </a:lnTo>
                    <a:lnTo>
                      <a:pt x="3685" y="10827"/>
                    </a:lnTo>
                    <a:lnTo>
                      <a:pt x="3566" y="10918"/>
                    </a:lnTo>
                    <a:lnTo>
                      <a:pt x="3460" y="11023"/>
                    </a:lnTo>
                    <a:lnTo>
                      <a:pt x="3366" y="11142"/>
                    </a:lnTo>
                    <a:lnTo>
                      <a:pt x="3290" y="11272"/>
                    </a:lnTo>
                    <a:lnTo>
                      <a:pt x="3230" y="11411"/>
                    </a:lnTo>
                    <a:lnTo>
                      <a:pt x="3189" y="11560"/>
                    </a:lnTo>
                    <a:lnTo>
                      <a:pt x="3167" y="11715"/>
                    </a:lnTo>
                    <a:lnTo>
                      <a:pt x="3165" y="11796"/>
                    </a:lnTo>
                    <a:lnTo>
                      <a:pt x="3165" y="11796"/>
                    </a:lnTo>
                    <a:lnTo>
                      <a:pt x="3167" y="11855"/>
                    </a:lnTo>
                    <a:lnTo>
                      <a:pt x="3178" y="11972"/>
                    </a:lnTo>
                    <a:lnTo>
                      <a:pt x="3202" y="12086"/>
                    </a:lnTo>
                    <a:lnTo>
                      <a:pt x="3235" y="12195"/>
                    </a:lnTo>
                    <a:lnTo>
                      <a:pt x="3279" y="12299"/>
                    </a:lnTo>
                    <a:lnTo>
                      <a:pt x="3333" y="12397"/>
                    </a:lnTo>
                    <a:lnTo>
                      <a:pt x="3395" y="12489"/>
                    </a:lnTo>
                    <a:lnTo>
                      <a:pt x="3466" y="12576"/>
                    </a:lnTo>
                    <a:lnTo>
                      <a:pt x="3545" y="12654"/>
                    </a:lnTo>
                    <a:lnTo>
                      <a:pt x="3631" y="12725"/>
                    </a:lnTo>
                    <a:lnTo>
                      <a:pt x="3723" y="12787"/>
                    </a:lnTo>
                    <a:lnTo>
                      <a:pt x="3821" y="12842"/>
                    </a:lnTo>
                    <a:lnTo>
                      <a:pt x="3926" y="12886"/>
                    </a:lnTo>
                    <a:lnTo>
                      <a:pt x="4035" y="12919"/>
                    </a:lnTo>
                    <a:lnTo>
                      <a:pt x="4148" y="12943"/>
                    </a:lnTo>
                    <a:lnTo>
                      <a:pt x="4264" y="12954"/>
                    </a:lnTo>
                    <a:lnTo>
                      <a:pt x="4324" y="12954"/>
                    </a:lnTo>
                    <a:lnTo>
                      <a:pt x="4324" y="12954"/>
                    </a:lnTo>
                    <a:lnTo>
                      <a:pt x="4384" y="12954"/>
                    </a:lnTo>
                    <a:lnTo>
                      <a:pt x="4502" y="12943"/>
                    </a:lnTo>
                    <a:lnTo>
                      <a:pt x="4614" y="12919"/>
                    </a:lnTo>
                    <a:lnTo>
                      <a:pt x="4723" y="12886"/>
                    </a:lnTo>
                    <a:lnTo>
                      <a:pt x="4827" y="12842"/>
                    </a:lnTo>
                    <a:lnTo>
                      <a:pt x="4925" y="12787"/>
                    </a:lnTo>
                    <a:lnTo>
                      <a:pt x="5019" y="12725"/>
                    </a:lnTo>
                    <a:lnTo>
                      <a:pt x="5104" y="12654"/>
                    </a:lnTo>
                    <a:lnTo>
                      <a:pt x="5182" y="12576"/>
                    </a:lnTo>
                    <a:lnTo>
                      <a:pt x="5253" y="12489"/>
                    </a:lnTo>
                    <a:lnTo>
                      <a:pt x="5316" y="12397"/>
                    </a:lnTo>
                    <a:lnTo>
                      <a:pt x="5370" y="12299"/>
                    </a:lnTo>
                    <a:lnTo>
                      <a:pt x="5414" y="12195"/>
                    </a:lnTo>
                    <a:lnTo>
                      <a:pt x="5448" y="12086"/>
                    </a:lnTo>
                    <a:lnTo>
                      <a:pt x="5471" y="11972"/>
                    </a:lnTo>
                    <a:lnTo>
                      <a:pt x="5483" y="11855"/>
                    </a:lnTo>
                    <a:lnTo>
                      <a:pt x="5484" y="11796"/>
                    </a:lnTo>
                    <a:lnTo>
                      <a:pt x="5484" y="11796"/>
                    </a:lnTo>
                    <a:lnTo>
                      <a:pt x="5483" y="11735"/>
                    </a:lnTo>
                    <a:lnTo>
                      <a:pt x="5470" y="11614"/>
                    </a:lnTo>
                    <a:lnTo>
                      <a:pt x="5445" y="11499"/>
                    </a:lnTo>
                    <a:lnTo>
                      <a:pt x="5410" y="11387"/>
                    </a:lnTo>
                    <a:lnTo>
                      <a:pt x="5388" y="11334"/>
                    </a:lnTo>
                    <a:lnTo>
                      <a:pt x="5388" y="11334"/>
                    </a:lnTo>
                    <a:lnTo>
                      <a:pt x="5347" y="11233"/>
                    </a:lnTo>
                    <a:lnTo>
                      <a:pt x="5273" y="11017"/>
                    </a:lnTo>
                    <a:lnTo>
                      <a:pt x="5213" y="10786"/>
                    </a:lnTo>
                    <a:lnTo>
                      <a:pt x="5169" y="10544"/>
                    </a:lnTo>
                    <a:lnTo>
                      <a:pt x="5142" y="10293"/>
                    </a:lnTo>
                    <a:lnTo>
                      <a:pt x="5133" y="10037"/>
                    </a:lnTo>
                    <a:lnTo>
                      <a:pt x="5145" y="9776"/>
                    </a:lnTo>
                    <a:lnTo>
                      <a:pt x="5178" y="9517"/>
                    </a:lnTo>
                    <a:lnTo>
                      <a:pt x="5220" y="9324"/>
                    </a:lnTo>
                    <a:lnTo>
                      <a:pt x="5255" y="9197"/>
                    </a:lnTo>
                    <a:lnTo>
                      <a:pt x="5296" y="9071"/>
                    </a:lnTo>
                    <a:lnTo>
                      <a:pt x="5344" y="8947"/>
                    </a:lnTo>
                    <a:lnTo>
                      <a:pt x="5400" y="8825"/>
                    </a:lnTo>
                    <a:lnTo>
                      <a:pt x="5462" y="8706"/>
                    </a:lnTo>
                    <a:lnTo>
                      <a:pt x="5532" y="8590"/>
                    </a:lnTo>
                    <a:lnTo>
                      <a:pt x="5609" y="8476"/>
                    </a:lnTo>
                    <a:lnTo>
                      <a:pt x="5694" y="8367"/>
                    </a:lnTo>
                    <a:lnTo>
                      <a:pt x="5787" y="8262"/>
                    </a:lnTo>
                    <a:lnTo>
                      <a:pt x="5888" y="8161"/>
                    </a:lnTo>
                    <a:lnTo>
                      <a:pt x="5999" y="8065"/>
                    </a:lnTo>
                    <a:lnTo>
                      <a:pt x="6117" y="7975"/>
                    </a:lnTo>
                    <a:lnTo>
                      <a:pt x="6244" y="7888"/>
                    </a:lnTo>
                    <a:lnTo>
                      <a:pt x="6381" y="7809"/>
                    </a:lnTo>
                    <a:lnTo>
                      <a:pt x="6526" y="7735"/>
                    </a:lnTo>
                    <a:lnTo>
                      <a:pt x="6603" y="7700"/>
                    </a:lnTo>
                    <a:lnTo>
                      <a:pt x="6603" y="7700"/>
                    </a:lnTo>
                    <a:lnTo>
                      <a:pt x="6656" y="7677"/>
                    </a:lnTo>
                    <a:lnTo>
                      <a:pt x="6761" y="7625"/>
                    </a:lnTo>
                    <a:lnTo>
                      <a:pt x="6861" y="7568"/>
                    </a:lnTo>
                    <a:lnTo>
                      <a:pt x="6956" y="7504"/>
                    </a:lnTo>
                    <a:lnTo>
                      <a:pt x="7002" y="7469"/>
                    </a:lnTo>
                    <a:lnTo>
                      <a:pt x="7002" y="7469"/>
                    </a:lnTo>
                    <a:lnTo>
                      <a:pt x="7002" y="7469"/>
                    </a:lnTo>
                    <a:lnTo>
                      <a:pt x="7071" y="7419"/>
                    </a:lnTo>
                    <a:lnTo>
                      <a:pt x="7208" y="7325"/>
                    </a:lnTo>
                    <a:lnTo>
                      <a:pt x="7347" y="7241"/>
                    </a:lnTo>
                    <a:lnTo>
                      <a:pt x="7487" y="7166"/>
                    </a:lnTo>
                    <a:lnTo>
                      <a:pt x="7628" y="7100"/>
                    </a:lnTo>
                    <a:lnTo>
                      <a:pt x="7769" y="7041"/>
                    </a:lnTo>
                    <a:lnTo>
                      <a:pt x="7912" y="6992"/>
                    </a:lnTo>
                    <a:lnTo>
                      <a:pt x="8053" y="6951"/>
                    </a:lnTo>
                    <a:lnTo>
                      <a:pt x="8196" y="6917"/>
                    </a:lnTo>
                    <a:lnTo>
                      <a:pt x="8337" y="6890"/>
                    </a:lnTo>
                    <a:lnTo>
                      <a:pt x="8477" y="6870"/>
                    </a:lnTo>
                    <a:lnTo>
                      <a:pt x="8616" y="6859"/>
                    </a:lnTo>
                    <a:lnTo>
                      <a:pt x="8754" y="6852"/>
                    </a:lnTo>
                    <a:lnTo>
                      <a:pt x="8890" y="6853"/>
                    </a:lnTo>
                    <a:lnTo>
                      <a:pt x="9091" y="6865"/>
                    </a:lnTo>
                    <a:lnTo>
                      <a:pt x="9350" y="6900"/>
                    </a:lnTo>
                    <a:lnTo>
                      <a:pt x="9599" y="6957"/>
                    </a:lnTo>
                    <a:lnTo>
                      <a:pt x="9833" y="7032"/>
                    </a:lnTo>
                    <a:lnTo>
                      <a:pt x="10052" y="7123"/>
                    </a:lnTo>
                    <a:lnTo>
                      <a:pt x="10251" y="7228"/>
                    </a:lnTo>
                    <a:lnTo>
                      <a:pt x="10431" y="7345"/>
                    </a:lnTo>
                    <a:lnTo>
                      <a:pt x="10588" y="7470"/>
                    </a:lnTo>
                    <a:lnTo>
                      <a:pt x="10722" y="7604"/>
                    </a:lnTo>
                    <a:lnTo>
                      <a:pt x="10776" y="7673"/>
                    </a:lnTo>
                    <a:lnTo>
                      <a:pt x="10776" y="7673"/>
                    </a:lnTo>
                    <a:lnTo>
                      <a:pt x="10776" y="7673"/>
                    </a:lnTo>
                    <a:lnTo>
                      <a:pt x="10809" y="7714"/>
                    </a:lnTo>
                    <a:lnTo>
                      <a:pt x="10881" y="7791"/>
                    </a:lnTo>
                    <a:lnTo>
                      <a:pt x="10962" y="7857"/>
                    </a:lnTo>
                    <a:lnTo>
                      <a:pt x="11050" y="7915"/>
                    </a:lnTo>
                    <a:lnTo>
                      <a:pt x="11144" y="7963"/>
                    </a:lnTo>
                    <a:lnTo>
                      <a:pt x="11244" y="8001"/>
                    </a:lnTo>
                    <a:lnTo>
                      <a:pt x="11350" y="8026"/>
                    </a:lnTo>
                    <a:lnTo>
                      <a:pt x="11459" y="8039"/>
                    </a:lnTo>
                    <a:lnTo>
                      <a:pt x="11516" y="8041"/>
                    </a:lnTo>
                    <a:lnTo>
                      <a:pt x="11516" y="8041"/>
                    </a:lnTo>
                    <a:lnTo>
                      <a:pt x="11564" y="8039"/>
                    </a:lnTo>
                    <a:lnTo>
                      <a:pt x="11658" y="8030"/>
                    </a:lnTo>
                    <a:lnTo>
                      <a:pt x="11748" y="8011"/>
                    </a:lnTo>
                    <a:lnTo>
                      <a:pt x="11835" y="7984"/>
                    </a:lnTo>
                    <a:lnTo>
                      <a:pt x="11919" y="7949"/>
                    </a:lnTo>
                    <a:lnTo>
                      <a:pt x="11998" y="7906"/>
                    </a:lnTo>
                    <a:lnTo>
                      <a:pt x="12072" y="7855"/>
                    </a:lnTo>
                    <a:lnTo>
                      <a:pt x="12141" y="7798"/>
                    </a:lnTo>
                    <a:lnTo>
                      <a:pt x="12205" y="7736"/>
                    </a:lnTo>
                    <a:lnTo>
                      <a:pt x="12262" y="7667"/>
                    </a:lnTo>
                    <a:lnTo>
                      <a:pt x="12311" y="7594"/>
                    </a:lnTo>
                    <a:lnTo>
                      <a:pt x="12354" y="7515"/>
                    </a:lnTo>
                    <a:lnTo>
                      <a:pt x="12389" y="7430"/>
                    </a:lnTo>
                    <a:lnTo>
                      <a:pt x="12416" y="7343"/>
                    </a:lnTo>
                    <a:lnTo>
                      <a:pt x="12435" y="7253"/>
                    </a:lnTo>
                    <a:lnTo>
                      <a:pt x="12444" y="7159"/>
                    </a:lnTo>
                    <a:lnTo>
                      <a:pt x="12446" y="7111"/>
                    </a:lnTo>
                    <a:lnTo>
                      <a:pt x="12446" y="7111"/>
                    </a:lnTo>
                    <a:lnTo>
                      <a:pt x="12444" y="7063"/>
                    </a:lnTo>
                    <a:lnTo>
                      <a:pt x="12435" y="6969"/>
                    </a:lnTo>
                    <a:lnTo>
                      <a:pt x="12416" y="6878"/>
                    </a:lnTo>
                    <a:lnTo>
                      <a:pt x="12389" y="6791"/>
                    </a:lnTo>
                    <a:lnTo>
                      <a:pt x="12354" y="6708"/>
                    </a:lnTo>
                    <a:lnTo>
                      <a:pt x="12311" y="6629"/>
                    </a:lnTo>
                    <a:lnTo>
                      <a:pt x="12262" y="6555"/>
                    </a:lnTo>
                    <a:lnTo>
                      <a:pt x="12205" y="6485"/>
                    </a:lnTo>
                    <a:lnTo>
                      <a:pt x="12141" y="6423"/>
                    </a:lnTo>
                    <a:lnTo>
                      <a:pt x="12072" y="6366"/>
                    </a:lnTo>
                    <a:lnTo>
                      <a:pt x="11998" y="6316"/>
                    </a:lnTo>
                    <a:lnTo>
                      <a:pt x="11919" y="6273"/>
                    </a:lnTo>
                    <a:lnTo>
                      <a:pt x="11835" y="6238"/>
                    </a:lnTo>
                    <a:lnTo>
                      <a:pt x="11748" y="6211"/>
                    </a:lnTo>
                    <a:lnTo>
                      <a:pt x="11658" y="6192"/>
                    </a:lnTo>
                    <a:lnTo>
                      <a:pt x="11564" y="6182"/>
                    </a:lnTo>
                    <a:lnTo>
                      <a:pt x="11516" y="6182"/>
                    </a:lnTo>
                    <a:lnTo>
                      <a:pt x="11516" y="6182"/>
                    </a:lnTo>
                    <a:lnTo>
                      <a:pt x="11455" y="6183"/>
                    </a:lnTo>
                    <a:lnTo>
                      <a:pt x="11339" y="6198"/>
                    </a:lnTo>
                    <a:lnTo>
                      <a:pt x="11227" y="6227"/>
                    </a:lnTo>
                    <a:lnTo>
                      <a:pt x="11121" y="6269"/>
                    </a:lnTo>
                    <a:lnTo>
                      <a:pt x="11070" y="6295"/>
                    </a:lnTo>
                    <a:lnTo>
                      <a:pt x="11070" y="6295"/>
                    </a:lnTo>
                    <a:lnTo>
                      <a:pt x="10991" y="6335"/>
                    </a:lnTo>
                    <a:lnTo>
                      <a:pt x="10815" y="6408"/>
                    </a:lnTo>
                    <a:lnTo>
                      <a:pt x="10618" y="6466"/>
                    </a:lnTo>
                    <a:lnTo>
                      <a:pt x="10403" y="6511"/>
                    </a:lnTo>
                    <a:lnTo>
                      <a:pt x="10173" y="6540"/>
                    </a:lnTo>
                    <a:lnTo>
                      <a:pt x="9934" y="6551"/>
                    </a:lnTo>
                    <a:lnTo>
                      <a:pt x="9686" y="6544"/>
                    </a:lnTo>
                    <a:lnTo>
                      <a:pt x="9432" y="6515"/>
                    </a:lnTo>
                    <a:lnTo>
                      <a:pt x="9178" y="6463"/>
                    </a:lnTo>
                    <a:lnTo>
                      <a:pt x="8986" y="6408"/>
                    </a:lnTo>
                    <a:lnTo>
                      <a:pt x="8861" y="6362"/>
                    </a:lnTo>
                    <a:lnTo>
                      <a:pt x="8735" y="6310"/>
                    </a:lnTo>
                    <a:lnTo>
                      <a:pt x="8612" y="6252"/>
                    </a:lnTo>
                    <a:lnTo>
                      <a:pt x="8490" y="6186"/>
                    </a:lnTo>
                    <a:lnTo>
                      <a:pt x="8371" y="6113"/>
                    </a:lnTo>
                    <a:lnTo>
                      <a:pt x="8255" y="6033"/>
                    </a:lnTo>
                    <a:lnTo>
                      <a:pt x="8141" y="5945"/>
                    </a:lnTo>
                    <a:lnTo>
                      <a:pt x="8031" y="5848"/>
                    </a:lnTo>
                    <a:lnTo>
                      <a:pt x="7926" y="5743"/>
                    </a:lnTo>
                    <a:lnTo>
                      <a:pt x="7824" y="5630"/>
                    </a:lnTo>
                    <a:lnTo>
                      <a:pt x="7726" y="5508"/>
                    </a:lnTo>
                    <a:lnTo>
                      <a:pt x="7634" y="5377"/>
                    </a:lnTo>
                    <a:lnTo>
                      <a:pt x="7548" y="5237"/>
                    </a:lnTo>
                    <a:lnTo>
                      <a:pt x="7507" y="5163"/>
                    </a:lnTo>
                    <a:lnTo>
                      <a:pt x="7507" y="5163"/>
                    </a:lnTo>
                    <a:lnTo>
                      <a:pt x="7478" y="5110"/>
                    </a:lnTo>
                    <a:lnTo>
                      <a:pt x="7414" y="5007"/>
                    </a:lnTo>
                    <a:lnTo>
                      <a:pt x="7343" y="4908"/>
                    </a:lnTo>
                    <a:lnTo>
                      <a:pt x="7266" y="4815"/>
                    </a:lnTo>
                    <a:lnTo>
                      <a:pt x="7183" y="4728"/>
                    </a:lnTo>
                    <a:lnTo>
                      <a:pt x="7094" y="4645"/>
                    </a:lnTo>
                    <a:lnTo>
                      <a:pt x="7001" y="4568"/>
                    </a:lnTo>
                    <a:lnTo>
                      <a:pt x="6901" y="4498"/>
                    </a:lnTo>
                    <a:lnTo>
                      <a:pt x="6798" y="4436"/>
                    </a:lnTo>
                    <a:lnTo>
                      <a:pt x="6689" y="4379"/>
                    </a:lnTo>
                    <a:lnTo>
                      <a:pt x="6578" y="4330"/>
                    </a:lnTo>
                    <a:lnTo>
                      <a:pt x="6461" y="4287"/>
                    </a:lnTo>
                    <a:lnTo>
                      <a:pt x="6342" y="4253"/>
                    </a:lnTo>
                    <a:lnTo>
                      <a:pt x="6220" y="4228"/>
                    </a:lnTo>
                    <a:lnTo>
                      <a:pt x="6095" y="4209"/>
                    </a:lnTo>
                    <a:lnTo>
                      <a:pt x="5966" y="4200"/>
                    </a:lnTo>
                    <a:lnTo>
                      <a:pt x="5901" y="4200"/>
                    </a:lnTo>
                    <a:lnTo>
                      <a:pt x="5901" y="4200"/>
                    </a:lnTo>
                    <a:lnTo>
                      <a:pt x="5892" y="4200"/>
                    </a:lnTo>
                    <a:lnTo>
                      <a:pt x="5882" y="4200"/>
                    </a:lnTo>
                    <a:lnTo>
                      <a:pt x="5882" y="4200"/>
                    </a:lnTo>
                    <a:lnTo>
                      <a:pt x="5883" y="4200"/>
                    </a:lnTo>
                    <a:lnTo>
                      <a:pt x="5798" y="4200"/>
                    </a:lnTo>
                    <a:lnTo>
                      <a:pt x="5632" y="4195"/>
                    </a:lnTo>
                    <a:lnTo>
                      <a:pt x="5471" y="4183"/>
                    </a:lnTo>
                    <a:lnTo>
                      <a:pt x="5316" y="4164"/>
                    </a:lnTo>
                    <a:lnTo>
                      <a:pt x="5164" y="4139"/>
                    </a:lnTo>
                    <a:lnTo>
                      <a:pt x="5017" y="4107"/>
                    </a:lnTo>
                    <a:lnTo>
                      <a:pt x="4876" y="4069"/>
                    </a:lnTo>
                    <a:lnTo>
                      <a:pt x="4740" y="4025"/>
                    </a:lnTo>
                    <a:lnTo>
                      <a:pt x="4609" y="3976"/>
                    </a:lnTo>
                    <a:lnTo>
                      <a:pt x="4483" y="3920"/>
                    </a:lnTo>
                    <a:lnTo>
                      <a:pt x="4362" y="3859"/>
                    </a:lnTo>
                    <a:lnTo>
                      <a:pt x="4246" y="3793"/>
                    </a:lnTo>
                    <a:lnTo>
                      <a:pt x="4135" y="3722"/>
                    </a:lnTo>
                    <a:lnTo>
                      <a:pt x="4030" y="3646"/>
                    </a:lnTo>
                    <a:lnTo>
                      <a:pt x="3929" y="3564"/>
                    </a:lnTo>
                    <a:lnTo>
                      <a:pt x="3834" y="3477"/>
                    </a:lnTo>
                    <a:lnTo>
                      <a:pt x="3743" y="3386"/>
                    </a:lnTo>
                    <a:lnTo>
                      <a:pt x="3659" y="3290"/>
                    </a:lnTo>
                    <a:lnTo>
                      <a:pt x="3580" y="3191"/>
                    </a:lnTo>
                    <a:lnTo>
                      <a:pt x="3506" y="3087"/>
                    </a:lnTo>
                    <a:lnTo>
                      <a:pt x="3437" y="2979"/>
                    </a:lnTo>
                    <a:lnTo>
                      <a:pt x="3375" y="2868"/>
                    </a:lnTo>
                    <a:lnTo>
                      <a:pt x="3317" y="2753"/>
                    </a:lnTo>
                    <a:lnTo>
                      <a:pt x="3265" y="2635"/>
                    </a:lnTo>
                    <a:lnTo>
                      <a:pt x="3218" y="2513"/>
                    </a:lnTo>
                    <a:lnTo>
                      <a:pt x="3177" y="2387"/>
                    </a:lnTo>
                    <a:lnTo>
                      <a:pt x="3142" y="2259"/>
                    </a:lnTo>
                    <a:lnTo>
                      <a:pt x="3112" y="2128"/>
                    </a:lnTo>
                    <a:lnTo>
                      <a:pt x="3077" y="1927"/>
                    </a:lnTo>
                    <a:lnTo>
                      <a:pt x="3051" y="1650"/>
                    </a:lnTo>
                    <a:lnTo>
                      <a:pt x="3047" y="1508"/>
                    </a:lnTo>
                    <a:lnTo>
                      <a:pt x="3047" y="1508"/>
                    </a:lnTo>
                    <a:lnTo>
                      <a:pt x="3047" y="1508"/>
                    </a:lnTo>
                    <a:lnTo>
                      <a:pt x="3045" y="1430"/>
                    </a:lnTo>
                    <a:lnTo>
                      <a:pt x="3028" y="1278"/>
                    </a:lnTo>
                    <a:lnTo>
                      <a:pt x="2997" y="1130"/>
                    </a:lnTo>
                    <a:lnTo>
                      <a:pt x="2951" y="988"/>
                    </a:lnTo>
                    <a:lnTo>
                      <a:pt x="2893" y="852"/>
                    </a:lnTo>
                    <a:lnTo>
                      <a:pt x="2823" y="725"/>
                    </a:lnTo>
                    <a:lnTo>
                      <a:pt x="2740" y="605"/>
                    </a:lnTo>
                    <a:lnTo>
                      <a:pt x="2647" y="492"/>
                    </a:lnTo>
                    <a:lnTo>
                      <a:pt x="2544" y="391"/>
                    </a:lnTo>
                    <a:lnTo>
                      <a:pt x="2432" y="298"/>
                    </a:lnTo>
                    <a:lnTo>
                      <a:pt x="2310" y="217"/>
                    </a:lnTo>
                    <a:lnTo>
                      <a:pt x="2182" y="147"/>
                    </a:lnTo>
                    <a:lnTo>
                      <a:pt x="2045" y="90"/>
                    </a:lnTo>
                    <a:lnTo>
                      <a:pt x="1903" y="46"/>
                    </a:lnTo>
                    <a:lnTo>
                      <a:pt x="1755" y="16"/>
                    </a:lnTo>
                    <a:lnTo>
                      <a:pt x="1602" y="1"/>
                    </a:lnTo>
                    <a:lnTo>
                      <a:pt x="1524" y="0"/>
                    </a:lnTo>
                    <a:lnTo>
                      <a:pt x="1524" y="0"/>
                    </a:lnTo>
                    <a:lnTo>
                      <a:pt x="1445" y="1"/>
                    </a:lnTo>
                    <a:lnTo>
                      <a:pt x="1292" y="16"/>
                    </a:lnTo>
                    <a:lnTo>
                      <a:pt x="1143" y="46"/>
                    </a:lnTo>
                    <a:lnTo>
                      <a:pt x="999" y="92"/>
                    </a:lnTo>
                    <a:lnTo>
                      <a:pt x="863" y="149"/>
                    </a:lnTo>
                    <a:lnTo>
                      <a:pt x="734" y="220"/>
                    </a:lnTo>
                    <a:lnTo>
                      <a:pt x="612" y="302"/>
                    </a:lnTo>
                    <a:lnTo>
                      <a:pt x="499" y="395"/>
                    </a:lnTo>
                    <a:lnTo>
                      <a:pt x="395" y="499"/>
                    </a:lnTo>
                    <a:lnTo>
                      <a:pt x="303" y="611"/>
                    </a:lnTo>
                    <a:lnTo>
                      <a:pt x="221" y="733"/>
                    </a:lnTo>
                    <a:lnTo>
                      <a:pt x="151" y="863"/>
                    </a:lnTo>
                    <a:lnTo>
                      <a:pt x="92" y="999"/>
                    </a:lnTo>
                    <a:lnTo>
                      <a:pt x="48" y="1141"/>
                    </a:lnTo>
                    <a:lnTo>
                      <a:pt x="17" y="1290"/>
                    </a:lnTo>
                    <a:lnTo>
                      <a:pt x="1" y="1445"/>
                    </a:lnTo>
                    <a:lnTo>
                      <a:pt x="0" y="1523"/>
                    </a:lnTo>
                    <a:close/>
                  </a:path>
                </a:pathLst>
              </a:custGeom>
              <a:solidFill>
                <a:srgbClr val="8C3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30" name="Freeform 20"/>
              <p:cNvSpPr>
                <a:spLocks/>
              </p:cNvSpPr>
              <p:nvPr/>
            </p:nvSpPr>
            <p:spPr bwMode="auto">
              <a:xfrm>
                <a:off x="1547658" y="2945282"/>
                <a:ext cx="922777" cy="922777"/>
              </a:xfrm>
              <a:custGeom>
                <a:avLst/>
                <a:gdLst>
                  <a:gd name="T0" fmla="*/ 2507 w 2561"/>
                  <a:gd name="T1" fmla="*/ 1649 h 2561"/>
                  <a:gd name="T2" fmla="*/ 2408 w 2561"/>
                  <a:gd name="T3" fmla="*/ 1887 h 2561"/>
                  <a:gd name="T4" fmla="*/ 2270 w 2561"/>
                  <a:gd name="T5" fmla="*/ 2094 h 2561"/>
                  <a:gd name="T6" fmla="*/ 2095 w 2561"/>
                  <a:gd name="T7" fmla="*/ 2269 h 2561"/>
                  <a:gd name="T8" fmla="*/ 1891 w 2561"/>
                  <a:gd name="T9" fmla="*/ 2405 h 2561"/>
                  <a:gd name="T10" fmla="*/ 1664 w 2561"/>
                  <a:gd name="T11" fmla="*/ 2503 h 2561"/>
                  <a:gd name="T12" fmla="*/ 1422 w 2561"/>
                  <a:gd name="T13" fmla="*/ 2553 h 2561"/>
                  <a:gd name="T14" fmla="*/ 1169 w 2561"/>
                  <a:gd name="T15" fmla="*/ 2556 h 2561"/>
                  <a:gd name="T16" fmla="*/ 976 w 2561"/>
                  <a:gd name="T17" fmla="*/ 2523 h 2561"/>
                  <a:gd name="T18" fmla="*/ 789 w 2561"/>
                  <a:gd name="T19" fmla="*/ 2464 h 2561"/>
                  <a:gd name="T20" fmla="*/ 567 w 2561"/>
                  <a:gd name="T21" fmla="*/ 2345 h 2561"/>
                  <a:gd name="T22" fmla="*/ 375 w 2561"/>
                  <a:gd name="T23" fmla="*/ 2186 h 2561"/>
                  <a:gd name="T24" fmla="*/ 219 w 2561"/>
                  <a:gd name="T25" fmla="*/ 1996 h 2561"/>
                  <a:gd name="T26" fmla="*/ 101 w 2561"/>
                  <a:gd name="T27" fmla="*/ 1781 h 2561"/>
                  <a:gd name="T28" fmla="*/ 27 w 2561"/>
                  <a:gd name="T29" fmla="*/ 1545 h 2561"/>
                  <a:gd name="T30" fmla="*/ 0 w 2561"/>
                  <a:gd name="T31" fmla="*/ 1296 h 2561"/>
                  <a:gd name="T32" fmla="*/ 22 w 2561"/>
                  <a:gd name="T33" fmla="*/ 1041 h 2561"/>
                  <a:gd name="T34" fmla="*/ 55 w 2561"/>
                  <a:gd name="T35" fmla="*/ 912 h 2561"/>
                  <a:gd name="T36" fmla="*/ 152 w 2561"/>
                  <a:gd name="T37" fmla="*/ 675 h 2561"/>
                  <a:gd name="T38" fmla="*/ 292 w 2561"/>
                  <a:gd name="T39" fmla="*/ 466 h 2561"/>
                  <a:gd name="T40" fmla="*/ 467 w 2561"/>
                  <a:gd name="T41" fmla="*/ 293 h 2561"/>
                  <a:gd name="T42" fmla="*/ 670 w 2561"/>
                  <a:gd name="T43" fmla="*/ 155 h 2561"/>
                  <a:gd name="T44" fmla="*/ 896 w 2561"/>
                  <a:gd name="T45" fmla="*/ 59 h 2561"/>
                  <a:gd name="T46" fmla="*/ 1139 w 2561"/>
                  <a:gd name="T47" fmla="*/ 8 h 2561"/>
                  <a:gd name="T48" fmla="*/ 1392 w 2561"/>
                  <a:gd name="T49" fmla="*/ 5 h 2561"/>
                  <a:gd name="T50" fmla="*/ 1585 w 2561"/>
                  <a:gd name="T51" fmla="*/ 37 h 2561"/>
                  <a:gd name="T52" fmla="*/ 1771 w 2561"/>
                  <a:gd name="T53" fmla="*/ 98 h 2561"/>
                  <a:gd name="T54" fmla="*/ 1994 w 2561"/>
                  <a:gd name="T55" fmla="*/ 218 h 2561"/>
                  <a:gd name="T56" fmla="*/ 2185 w 2561"/>
                  <a:gd name="T57" fmla="*/ 376 h 2561"/>
                  <a:gd name="T58" fmla="*/ 2342 w 2561"/>
                  <a:gd name="T59" fmla="*/ 565 h 2561"/>
                  <a:gd name="T60" fmla="*/ 2459 w 2561"/>
                  <a:gd name="T61" fmla="*/ 780 h 2561"/>
                  <a:gd name="T62" fmla="*/ 2533 w 2561"/>
                  <a:gd name="T63" fmla="*/ 1016 h 2561"/>
                  <a:gd name="T64" fmla="*/ 2561 w 2561"/>
                  <a:gd name="T65" fmla="*/ 1265 h 2561"/>
                  <a:gd name="T66" fmla="*/ 2538 w 2561"/>
                  <a:gd name="T67" fmla="*/ 152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1" h="2561">
                    <a:moveTo>
                      <a:pt x="2524" y="1585"/>
                    </a:moveTo>
                    <a:lnTo>
                      <a:pt x="2507" y="1649"/>
                    </a:lnTo>
                    <a:lnTo>
                      <a:pt x="2463" y="1772"/>
                    </a:lnTo>
                    <a:lnTo>
                      <a:pt x="2408" y="1887"/>
                    </a:lnTo>
                    <a:lnTo>
                      <a:pt x="2343" y="1995"/>
                    </a:lnTo>
                    <a:lnTo>
                      <a:pt x="2270" y="2094"/>
                    </a:lnTo>
                    <a:lnTo>
                      <a:pt x="2185" y="2186"/>
                    </a:lnTo>
                    <a:lnTo>
                      <a:pt x="2095" y="2269"/>
                    </a:lnTo>
                    <a:lnTo>
                      <a:pt x="1996" y="2342"/>
                    </a:lnTo>
                    <a:lnTo>
                      <a:pt x="1891" y="2405"/>
                    </a:lnTo>
                    <a:lnTo>
                      <a:pt x="1780" y="2460"/>
                    </a:lnTo>
                    <a:lnTo>
                      <a:pt x="1664" y="2503"/>
                    </a:lnTo>
                    <a:lnTo>
                      <a:pt x="1545" y="2534"/>
                    </a:lnTo>
                    <a:lnTo>
                      <a:pt x="1422" y="2553"/>
                    </a:lnTo>
                    <a:lnTo>
                      <a:pt x="1296" y="2561"/>
                    </a:lnTo>
                    <a:lnTo>
                      <a:pt x="1169" y="2556"/>
                    </a:lnTo>
                    <a:lnTo>
                      <a:pt x="1041" y="2539"/>
                    </a:lnTo>
                    <a:lnTo>
                      <a:pt x="976" y="2523"/>
                    </a:lnTo>
                    <a:lnTo>
                      <a:pt x="913" y="2507"/>
                    </a:lnTo>
                    <a:lnTo>
                      <a:pt x="789" y="2464"/>
                    </a:lnTo>
                    <a:lnTo>
                      <a:pt x="674" y="2409"/>
                    </a:lnTo>
                    <a:lnTo>
                      <a:pt x="567" y="2345"/>
                    </a:lnTo>
                    <a:lnTo>
                      <a:pt x="467" y="2269"/>
                    </a:lnTo>
                    <a:lnTo>
                      <a:pt x="375" y="2186"/>
                    </a:lnTo>
                    <a:lnTo>
                      <a:pt x="292" y="2094"/>
                    </a:lnTo>
                    <a:lnTo>
                      <a:pt x="219" y="1996"/>
                    </a:lnTo>
                    <a:lnTo>
                      <a:pt x="156" y="1891"/>
                    </a:lnTo>
                    <a:lnTo>
                      <a:pt x="101" y="1781"/>
                    </a:lnTo>
                    <a:lnTo>
                      <a:pt x="58" y="1665"/>
                    </a:lnTo>
                    <a:lnTo>
                      <a:pt x="27" y="1545"/>
                    </a:lnTo>
                    <a:lnTo>
                      <a:pt x="8" y="1422"/>
                    </a:lnTo>
                    <a:lnTo>
                      <a:pt x="0" y="1296"/>
                    </a:lnTo>
                    <a:lnTo>
                      <a:pt x="5" y="1169"/>
                    </a:lnTo>
                    <a:lnTo>
                      <a:pt x="22" y="1041"/>
                    </a:lnTo>
                    <a:lnTo>
                      <a:pt x="38" y="976"/>
                    </a:lnTo>
                    <a:lnTo>
                      <a:pt x="55" y="912"/>
                    </a:lnTo>
                    <a:lnTo>
                      <a:pt x="97" y="790"/>
                    </a:lnTo>
                    <a:lnTo>
                      <a:pt x="152" y="675"/>
                    </a:lnTo>
                    <a:lnTo>
                      <a:pt x="217" y="568"/>
                    </a:lnTo>
                    <a:lnTo>
                      <a:pt x="292" y="466"/>
                    </a:lnTo>
                    <a:lnTo>
                      <a:pt x="375" y="376"/>
                    </a:lnTo>
                    <a:lnTo>
                      <a:pt x="467" y="293"/>
                    </a:lnTo>
                    <a:lnTo>
                      <a:pt x="565" y="219"/>
                    </a:lnTo>
                    <a:lnTo>
                      <a:pt x="670" y="155"/>
                    </a:lnTo>
                    <a:lnTo>
                      <a:pt x="780" y="102"/>
                    </a:lnTo>
                    <a:lnTo>
                      <a:pt x="896" y="59"/>
                    </a:lnTo>
                    <a:lnTo>
                      <a:pt x="1016" y="28"/>
                    </a:lnTo>
                    <a:lnTo>
                      <a:pt x="1139" y="8"/>
                    </a:lnTo>
                    <a:lnTo>
                      <a:pt x="1264" y="0"/>
                    </a:lnTo>
                    <a:lnTo>
                      <a:pt x="1392" y="5"/>
                    </a:lnTo>
                    <a:lnTo>
                      <a:pt x="1520" y="23"/>
                    </a:lnTo>
                    <a:lnTo>
                      <a:pt x="1585" y="37"/>
                    </a:lnTo>
                    <a:lnTo>
                      <a:pt x="1649" y="54"/>
                    </a:lnTo>
                    <a:lnTo>
                      <a:pt x="1771" y="98"/>
                    </a:lnTo>
                    <a:lnTo>
                      <a:pt x="1886" y="153"/>
                    </a:lnTo>
                    <a:lnTo>
                      <a:pt x="1994" y="218"/>
                    </a:lnTo>
                    <a:lnTo>
                      <a:pt x="2095" y="291"/>
                    </a:lnTo>
                    <a:lnTo>
                      <a:pt x="2185" y="376"/>
                    </a:lnTo>
                    <a:lnTo>
                      <a:pt x="2268" y="466"/>
                    </a:lnTo>
                    <a:lnTo>
                      <a:pt x="2342" y="565"/>
                    </a:lnTo>
                    <a:lnTo>
                      <a:pt x="2406" y="670"/>
                    </a:lnTo>
                    <a:lnTo>
                      <a:pt x="2459" y="780"/>
                    </a:lnTo>
                    <a:lnTo>
                      <a:pt x="2502" y="897"/>
                    </a:lnTo>
                    <a:lnTo>
                      <a:pt x="2533" y="1016"/>
                    </a:lnTo>
                    <a:lnTo>
                      <a:pt x="2553" y="1139"/>
                    </a:lnTo>
                    <a:lnTo>
                      <a:pt x="2561" y="1265"/>
                    </a:lnTo>
                    <a:lnTo>
                      <a:pt x="2556" y="1392"/>
                    </a:lnTo>
                    <a:lnTo>
                      <a:pt x="2538" y="1520"/>
                    </a:lnTo>
                    <a:lnTo>
                      <a:pt x="2524" y="158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31" name="Freeform 40"/>
              <p:cNvSpPr>
                <a:spLocks/>
              </p:cNvSpPr>
              <p:nvPr/>
            </p:nvSpPr>
            <p:spPr bwMode="auto">
              <a:xfrm>
                <a:off x="1613983" y="1862460"/>
                <a:ext cx="4107799" cy="2211781"/>
              </a:xfrm>
              <a:custGeom>
                <a:avLst/>
                <a:gdLst>
                  <a:gd name="T0" fmla="*/ 9207 w 11398"/>
                  <a:gd name="T1" fmla="*/ 1077 h 6136"/>
                  <a:gd name="T2" fmla="*/ 9096 w 11398"/>
                  <a:gd name="T3" fmla="*/ 1753 h 6136"/>
                  <a:gd name="T4" fmla="*/ 8579 w 11398"/>
                  <a:gd name="T5" fmla="*/ 2515 h 6136"/>
                  <a:gd name="T6" fmla="*/ 7602 w 11398"/>
                  <a:gd name="T7" fmla="*/ 2938 h 6136"/>
                  <a:gd name="T8" fmla="*/ 6928 w 11398"/>
                  <a:gd name="T9" fmla="*/ 2986 h 6136"/>
                  <a:gd name="T10" fmla="*/ 6253 w 11398"/>
                  <a:gd name="T11" fmla="*/ 3125 h 6136"/>
                  <a:gd name="T12" fmla="*/ 5813 w 11398"/>
                  <a:gd name="T13" fmla="*/ 3421 h 6136"/>
                  <a:gd name="T14" fmla="*/ 5410 w 11398"/>
                  <a:gd name="T15" fmla="*/ 3733 h 6136"/>
                  <a:gd name="T16" fmla="*/ 4757 w 11398"/>
                  <a:gd name="T17" fmla="*/ 4031 h 6136"/>
                  <a:gd name="T18" fmla="*/ 3847 w 11398"/>
                  <a:gd name="T19" fmla="*/ 4180 h 6136"/>
                  <a:gd name="T20" fmla="*/ 2544 w 11398"/>
                  <a:gd name="T21" fmla="*/ 3954 h 6136"/>
                  <a:gd name="T22" fmla="*/ 2003 w 11398"/>
                  <a:gd name="T23" fmla="*/ 3635 h 6136"/>
                  <a:gd name="T24" fmla="*/ 1835 w 11398"/>
                  <a:gd name="T25" fmla="*/ 3475 h 6136"/>
                  <a:gd name="T26" fmla="*/ 1357 w 11398"/>
                  <a:gd name="T27" fmla="*/ 3221 h 6136"/>
                  <a:gd name="T28" fmla="*/ 870 w 11398"/>
                  <a:gd name="T29" fmla="*/ 3212 h 6136"/>
                  <a:gd name="T30" fmla="*/ 399 w 11398"/>
                  <a:gd name="T31" fmla="*/ 3438 h 6136"/>
                  <a:gd name="T32" fmla="*/ 84 w 11398"/>
                  <a:gd name="T33" fmla="*/ 3863 h 6136"/>
                  <a:gd name="T34" fmla="*/ 4 w 11398"/>
                  <a:gd name="T35" fmla="*/ 4189 h 6136"/>
                  <a:gd name="T36" fmla="*/ 87 w 11398"/>
                  <a:gd name="T37" fmla="*/ 4711 h 6136"/>
                  <a:gd name="T38" fmla="*/ 399 w 11398"/>
                  <a:gd name="T39" fmla="*/ 5130 h 6136"/>
                  <a:gd name="T40" fmla="*/ 836 w 11398"/>
                  <a:gd name="T41" fmla="*/ 5348 h 6136"/>
                  <a:gd name="T42" fmla="*/ 1295 w 11398"/>
                  <a:gd name="T43" fmla="*/ 5362 h 6136"/>
                  <a:gd name="T44" fmla="*/ 1808 w 11398"/>
                  <a:gd name="T45" fmla="*/ 5117 h 6136"/>
                  <a:gd name="T46" fmla="*/ 2023 w 11398"/>
                  <a:gd name="T47" fmla="*/ 4963 h 6136"/>
                  <a:gd name="T48" fmla="*/ 2747 w 11398"/>
                  <a:gd name="T49" fmla="*/ 4692 h 6136"/>
                  <a:gd name="T50" fmla="*/ 4102 w 11398"/>
                  <a:gd name="T51" fmla="*/ 4690 h 6136"/>
                  <a:gd name="T52" fmla="*/ 4845 w 11398"/>
                  <a:gd name="T53" fmla="*/ 4934 h 6136"/>
                  <a:gd name="T54" fmla="*/ 5445 w 11398"/>
                  <a:gd name="T55" fmla="*/ 5324 h 6136"/>
                  <a:gd name="T56" fmla="*/ 5702 w 11398"/>
                  <a:gd name="T57" fmla="*/ 5582 h 6136"/>
                  <a:gd name="T58" fmla="*/ 6119 w 11398"/>
                  <a:gd name="T59" fmla="*/ 5928 h 6136"/>
                  <a:gd name="T60" fmla="*/ 6525 w 11398"/>
                  <a:gd name="T61" fmla="*/ 6090 h 6136"/>
                  <a:gd name="T62" fmla="*/ 7226 w 11398"/>
                  <a:gd name="T63" fmla="*/ 6102 h 6136"/>
                  <a:gd name="T64" fmla="*/ 7901 w 11398"/>
                  <a:gd name="T65" fmla="*/ 5777 h 6136"/>
                  <a:gd name="T66" fmla="*/ 8355 w 11398"/>
                  <a:gd name="T67" fmla="*/ 5163 h 6136"/>
                  <a:gd name="T68" fmla="*/ 8461 w 11398"/>
                  <a:gd name="T69" fmla="*/ 4764 h 6136"/>
                  <a:gd name="T70" fmla="*/ 8473 w 11398"/>
                  <a:gd name="T71" fmla="*/ 4484 h 6136"/>
                  <a:gd name="T72" fmla="*/ 8616 w 11398"/>
                  <a:gd name="T73" fmla="*/ 3364 h 6136"/>
                  <a:gd name="T74" fmla="*/ 9182 w 11398"/>
                  <a:gd name="T75" fmla="*/ 2578 h 6136"/>
                  <a:gd name="T76" fmla="*/ 10054 w 11398"/>
                  <a:gd name="T77" fmla="*/ 2221 h 6136"/>
                  <a:gd name="T78" fmla="*/ 10399 w 11398"/>
                  <a:gd name="T79" fmla="*/ 2188 h 6136"/>
                  <a:gd name="T80" fmla="*/ 10814 w 11398"/>
                  <a:gd name="T81" fmla="*/ 2064 h 6136"/>
                  <a:gd name="T82" fmla="*/ 11147 w 11398"/>
                  <a:gd name="T83" fmla="*/ 1794 h 6136"/>
                  <a:gd name="T84" fmla="*/ 11354 w 11398"/>
                  <a:gd name="T85" fmla="*/ 1401 h 6136"/>
                  <a:gd name="T86" fmla="*/ 11398 w 11398"/>
                  <a:gd name="T87" fmla="*/ 1082 h 6136"/>
                  <a:gd name="T88" fmla="*/ 11265 w 11398"/>
                  <a:gd name="T89" fmla="*/ 573 h 6136"/>
                  <a:gd name="T90" fmla="*/ 10912 w 11398"/>
                  <a:gd name="T91" fmla="*/ 186 h 6136"/>
                  <a:gd name="T92" fmla="*/ 10562 w 11398"/>
                  <a:gd name="T93" fmla="*/ 32 h 6136"/>
                  <a:gd name="T94" fmla="*/ 10255 w 11398"/>
                  <a:gd name="T95" fmla="*/ 1 h 6136"/>
                  <a:gd name="T96" fmla="*/ 9820 w 11398"/>
                  <a:gd name="T97" fmla="*/ 111 h 6136"/>
                  <a:gd name="T98" fmla="*/ 9468 w 11398"/>
                  <a:gd name="T99" fmla="*/ 385 h 6136"/>
                  <a:gd name="T100" fmla="*/ 9251 w 11398"/>
                  <a:gd name="T101" fmla="*/ 789 h 6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98" h="6136">
                    <a:moveTo>
                      <a:pt x="9238" y="836"/>
                    </a:moveTo>
                    <a:lnTo>
                      <a:pt x="9225" y="895"/>
                    </a:lnTo>
                    <a:lnTo>
                      <a:pt x="9209" y="1017"/>
                    </a:lnTo>
                    <a:lnTo>
                      <a:pt x="9207" y="1077"/>
                    </a:lnTo>
                    <a:lnTo>
                      <a:pt x="9207" y="1077"/>
                    </a:lnTo>
                    <a:lnTo>
                      <a:pt x="9207" y="1077"/>
                    </a:lnTo>
                    <a:lnTo>
                      <a:pt x="9204" y="1179"/>
                    </a:lnTo>
                    <a:lnTo>
                      <a:pt x="9185" y="1377"/>
                    </a:lnTo>
                    <a:lnTo>
                      <a:pt x="9148" y="1569"/>
                    </a:lnTo>
                    <a:lnTo>
                      <a:pt x="9096" y="1753"/>
                    </a:lnTo>
                    <a:lnTo>
                      <a:pt x="9028" y="1927"/>
                    </a:lnTo>
                    <a:lnTo>
                      <a:pt x="8942" y="2092"/>
                    </a:lnTo>
                    <a:lnTo>
                      <a:pt x="8840" y="2245"/>
                    </a:lnTo>
                    <a:lnTo>
                      <a:pt x="8718" y="2387"/>
                    </a:lnTo>
                    <a:lnTo>
                      <a:pt x="8579" y="2515"/>
                    </a:lnTo>
                    <a:lnTo>
                      <a:pt x="8422" y="2631"/>
                    </a:lnTo>
                    <a:lnTo>
                      <a:pt x="8246" y="2732"/>
                    </a:lnTo>
                    <a:lnTo>
                      <a:pt x="8050" y="2817"/>
                    </a:lnTo>
                    <a:lnTo>
                      <a:pt x="7837" y="2886"/>
                    </a:lnTo>
                    <a:lnTo>
                      <a:pt x="7602" y="2938"/>
                    </a:lnTo>
                    <a:lnTo>
                      <a:pt x="7348" y="2972"/>
                    </a:lnTo>
                    <a:lnTo>
                      <a:pt x="7073" y="2987"/>
                    </a:lnTo>
                    <a:lnTo>
                      <a:pt x="6928" y="2986"/>
                    </a:lnTo>
                    <a:lnTo>
                      <a:pt x="6928" y="2986"/>
                    </a:lnTo>
                    <a:lnTo>
                      <a:pt x="6928" y="2986"/>
                    </a:lnTo>
                    <a:lnTo>
                      <a:pt x="6849" y="2986"/>
                    </a:lnTo>
                    <a:lnTo>
                      <a:pt x="6695" y="2999"/>
                    </a:lnTo>
                    <a:lnTo>
                      <a:pt x="6543" y="3026"/>
                    </a:lnTo>
                    <a:lnTo>
                      <a:pt x="6395" y="3069"/>
                    </a:lnTo>
                    <a:lnTo>
                      <a:pt x="6253" y="3125"/>
                    </a:lnTo>
                    <a:lnTo>
                      <a:pt x="6118" y="3195"/>
                    </a:lnTo>
                    <a:lnTo>
                      <a:pt x="5990" y="3276"/>
                    </a:lnTo>
                    <a:lnTo>
                      <a:pt x="5869" y="3370"/>
                    </a:lnTo>
                    <a:lnTo>
                      <a:pt x="5813" y="3421"/>
                    </a:lnTo>
                    <a:lnTo>
                      <a:pt x="5813" y="3421"/>
                    </a:lnTo>
                    <a:lnTo>
                      <a:pt x="5813" y="3421"/>
                    </a:lnTo>
                    <a:lnTo>
                      <a:pt x="5759" y="3471"/>
                    </a:lnTo>
                    <a:lnTo>
                      <a:pt x="5647" y="3565"/>
                    </a:lnTo>
                    <a:lnTo>
                      <a:pt x="5531" y="3653"/>
                    </a:lnTo>
                    <a:lnTo>
                      <a:pt x="5410" y="3733"/>
                    </a:lnTo>
                    <a:lnTo>
                      <a:pt x="5286" y="3806"/>
                    </a:lnTo>
                    <a:lnTo>
                      <a:pt x="5157" y="3873"/>
                    </a:lnTo>
                    <a:lnTo>
                      <a:pt x="5027" y="3931"/>
                    </a:lnTo>
                    <a:lnTo>
                      <a:pt x="4893" y="3984"/>
                    </a:lnTo>
                    <a:lnTo>
                      <a:pt x="4757" y="4031"/>
                    </a:lnTo>
                    <a:lnTo>
                      <a:pt x="4620" y="4070"/>
                    </a:lnTo>
                    <a:lnTo>
                      <a:pt x="4481" y="4103"/>
                    </a:lnTo>
                    <a:lnTo>
                      <a:pt x="4341" y="4130"/>
                    </a:lnTo>
                    <a:lnTo>
                      <a:pt x="4130" y="4160"/>
                    </a:lnTo>
                    <a:lnTo>
                      <a:pt x="3847" y="4180"/>
                    </a:lnTo>
                    <a:lnTo>
                      <a:pt x="3568" y="4176"/>
                    </a:lnTo>
                    <a:lnTo>
                      <a:pt x="3295" y="4150"/>
                    </a:lnTo>
                    <a:lnTo>
                      <a:pt x="3032" y="4105"/>
                    </a:lnTo>
                    <a:lnTo>
                      <a:pt x="2780" y="4038"/>
                    </a:lnTo>
                    <a:lnTo>
                      <a:pt x="2544" y="3954"/>
                    </a:lnTo>
                    <a:lnTo>
                      <a:pt x="2380" y="3879"/>
                    </a:lnTo>
                    <a:lnTo>
                      <a:pt x="2277" y="3825"/>
                    </a:lnTo>
                    <a:lnTo>
                      <a:pt x="2180" y="3765"/>
                    </a:lnTo>
                    <a:lnTo>
                      <a:pt x="2088" y="3703"/>
                    </a:lnTo>
                    <a:lnTo>
                      <a:pt x="2003" y="3635"/>
                    </a:lnTo>
                    <a:lnTo>
                      <a:pt x="1925" y="3564"/>
                    </a:lnTo>
                    <a:lnTo>
                      <a:pt x="1889" y="3528"/>
                    </a:lnTo>
                    <a:lnTo>
                      <a:pt x="1889" y="3528"/>
                    </a:lnTo>
                    <a:lnTo>
                      <a:pt x="1889" y="3528"/>
                    </a:lnTo>
                    <a:lnTo>
                      <a:pt x="1835" y="3475"/>
                    </a:lnTo>
                    <a:lnTo>
                      <a:pt x="1716" y="3379"/>
                    </a:lnTo>
                    <a:lnTo>
                      <a:pt x="1581" y="3301"/>
                    </a:lnTo>
                    <a:lnTo>
                      <a:pt x="1435" y="3241"/>
                    </a:lnTo>
                    <a:lnTo>
                      <a:pt x="1357" y="3221"/>
                    </a:lnTo>
                    <a:lnTo>
                      <a:pt x="1357" y="3221"/>
                    </a:lnTo>
                    <a:lnTo>
                      <a:pt x="1301" y="3208"/>
                    </a:lnTo>
                    <a:lnTo>
                      <a:pt x="1191" y="3192"/>
                    </a:lnTo>
                    <a:lnTo>
                      <a:pt x="1082" y="3188"/>
                    </a:lnTo>
                    <a:lnTo>
                      <a:pt x="975" y="3195"/>
                    </a:lnTo>
                    <a:lnTo>
                      <a:pt x="870" y="3212"/>
                    </a:lnTo>
                    <a:lnTo>
                      <a:pt x="767" y="3239"/>
                    </a:lnTo>
                    <a:lnTo>
                      <a:pt x="669" y="3275"/>
                    </a:lnTo>
                    <a:lnTo>
                      <a:pt x="574" y="3320"/>
                    </a:lnTo>
                    <a:lnTo>
                      <a:pt x="484" y="3375"/>
                    </a:lnTo>
                    <a:lnTo>
                      <a:pt x="399" y="3438"/>
                    </a:lnTo>
                    <a:lnTo>
                      <a:pt x="322" y="3508"/>
                    </a:lnTo>
                    <a:lnTo>
                      <a:pt x="250" y="3587"/>
                    </a:lnTo>
                    <a:lnTo>
                      <a:pt x="187" y="3673"/>
                    </a:lnTo>
                    <a:lnTo>
                      <a:pt x="131" y="3765"/>
                    </a:lnTo>
                    <a:lnTo>
                      <a:pt x="84" y="3863"/>
                    </a:lnTo>
                    <a:lnTo>
                      <a:pt x="47" y="3968"/>
                    </a:lnTo>
                    <a:lnTo>
                      <a:pt x="33" y="4023"/>
                    </a:lnTo>
                    <a:lnTo>
                      <a:pt x="33" y="4023"/>
                    </a:lnTo>
                    <a:lnTo>
                      <a:pt x="20" y="4079"/>
                    </a:lnTo>
                    <a:lnTo>
                      <a:pt x="4" y="4189"/>
                    </a:lnTo>
                    <a:lnTo>
                      <a:pt x="0" y="4298"/>
                    </a:lnTo>
                    <a:lnTo>
                      <a:pt x="7" y="4405"/>
                    </a:lnTo>
                    <a:lnTo>
                      <a:pt x="23" y="4510"/>
                    </a:lnTo>
                    <a:lnTo>
                      <a:pt x="51" y="4613"/>
                    </a:lnTo>
                    <a:lnTo>
                      <a:pt x="87" y="4711"/>
                    </a:lnTo>
                    <a:lnTo>
                      <a:pt x="134" y="4806"/>
                    </a:lnTo>
                    <a:lnTo>
                      <a:pt x="188" y="4896"/>
                    </a:lnTo>
                    <a:lnTo>
                      <a:pt x="250" y="4981"/>
                    </a:lnTo>
                    <a:lnTo>
                      <a:pt x="322" y="5058"/>
                    </a:lnTo>
                    <a:lnTo>
                      <a:pt x="399" y="5130"/>
                    </a:lnTo>
                    <a:lnTo>
                      <a:pt x="485" y="5193"/>
                    </a:lnTo>
                    <a:lnTo>
                      <a:pt x="578" y="5249"/>
                    </a:lnTo>
                    <a:lnTo>
                      <a:pt x="677" y="5296"/>
                    </a:lnTo>
                    <a:lnTo>
                      <a:pt x="782" y="5333"/>
                    </a:lnTo>
                    <a:lnTo>
                      <a:pt x="836" y="5348"/>
                    </a:lnTo>
                    <a:lnTo>
                      <a:pt x="836" y="5348"/>
                    </a:lnTo>
                    <a:lnTo>
                      <a:pt x="902" y="5362"/>
                    </a:lnTo>
                    <a:lnTo>
                      <a:pt x="1036" y="5379"/>
                    </a:lnTo>
                    <a:lnTo>
                      <a:pt x="1167" y="5377"/>
                    </a:lnTo>
                    <a:lnTo>
                      <a:pt x="1295" y="5362"/>
                    </a:lnTo>
                    <a:lnTo>
                      <a:pt x="1419" y="5331"/>
                    </a:lnTo>
                    <a:lnTo>
                      <a:pt x="1540" y="5285"/>
                    </a:lnTo>
                    <a:lnTo>
                      <a:pt x="1653" y="5227"/>
                    </a:lnTo>
                    <a:lnTo>
                      <a:pt x="1758" y="5157"/>
                    </a:lnTo>
                    <a:lnTo>
                      <a:pt x="1808" y="5117"/>
                    </a:lnTo>
                    <a:lnTo>
                      <a:pt x="1808" y="5117"/>
                    </a:lnTo>
                    <a:lnTo>
                      <a:pt x="1807" y="5117"/>
                    </a:lnTo>
                    <a:lnTo>
                      <a:pt x="1847" y="5084"/>
                    </a:lnTo>
                    <a:lnTo>
                      <a:pt x="1933" y="5021"/>
                    </a:lnTo>
                    <a:lnTo>
                      <a:pt x="2023" y="4963"/>
                    </a:lnTo>
                    <a:lnTo>
                      <a:pt x="2121" y="4909"/>
                    </a:lnTo>
                    <a:lnTo>
                      <a:pt x="2224" y="4859"/>
                    </a:lnTo>
                    <a:lnTo>
                      <a:pt x="2333" y="4814"/>
                    </a:lnTo>
                    <a:lnTo>
                      <a:pt x="2503" y="4754"/>
                    </a:lnTo>
                    <a:lnTo>
                      <a:pt x="2747" y="4692"/>
                    </a:lnTo>
                    <a:lnTo>
                      <a:pt x="3003" y="4649"/>
                    </a:lnTo>
                    <a:lnTo>
                      <a:pt x="3270" y="4627"/>
                    </a:lnTo>
                    <a:lnTo>
                      <a:pt x="3545" y="4626"/>
                    </a:lnTo>
                    <a:lnTo>
                      <a:pt x="3824" y="4646"/>
                    </a:lnTo>
                    <a:lnTo>
                      <a:pt x="4102" y="4690"/>
                    </a:lnTo>
                    <a:lnTo>
                      <a:pt x="4310" y="4738"/>
                    </a:lnTo>
                    <a:lnTo>
                      <a:pt x="4446" y="4779"/>
                    </a:lnTo>
                    <a:lnTo>
                      <a:pt x="4581" y="4824"/>
                    </a:lnTo>
                    <a:lnTo>
                      <a:pt x="4714" y="4876"/>
                    </a:lnTo>
                    <a:lnTo>
                      <a:pt x="4845" y="4934"/>
                    </a:lnTo>
                    <a:lnTo>
                      <a:pt x="4972" y="4999"/>
                    </a:lnTo>
                    <a:lnTo>
                      <a:pt x="5097" y="5070"/>
                    </a:lnTo>
                    <a:lnTo>
                      <a:pt x="5217" y="5148"/>
                    </a:lnTo>
                    <a:lnTo>
                      <a:pt x="5334" y="5232"/>
                    </a:lnTo>
                    <a:lnTo>
                      <a:pt x="5445" y="5324"/>
                    </a:lnTo>
                    <a:lnTo>
                      <a:pt x="5553" y="5423"/>
                    </a:lnTo>
                    <a:lnTo>
                      <a:pt x="5654" y="5528"/>
                    </a:lnTo>
                    <a:lnTo>
                      <a:pt x="5702" y="5583"/>
                    </a:lnTo>
                    <a:lnTo>
                      <a:pt x="5702" y="5583"/>
                    </a:lnTo>
                    <a:lnTo>
                      <a:pt x="5702" y="5582"/>
                    </a:lnTo>
                    <a:lnTo>
                      <a:pt x="5742" y="5627"/>
                    </a:lnTo>
                    <a:lnTo>
                      <a:pt x="5826" y="5713"/>
                    </a:lnTo>
                    <a:lnTo>
                      <a:pt x="5917" y="5791"/>
                    </a:lnTo>
                    <a:lnTo>
                      <a:pt x="6015" y="5863"/>
                    </a:lnTo>
                    <a:lnTo>
                      <a:pt x="6119" y="5928"/>
                    </a:lnTo>
                    <a:lnTo>
                      <a:pt x="6228" y="5985"/>
                    </a:lnTo>
                    <a:lnTo>
                      <a:pt x="6343" y="6033"/>
                    </a:lnTo>
                    <a:lnTo>
                      <a:pt x="6463" y="6073"/>
                    </a:lnTo>
                    <a:lnTo>
                      <a:pt x="6525" y="6090"/>
                    </a:lnTo>
                    <a:lnTo>
                      <a:pt x="6525" y="6090"/>
                    </a:lnTo>
                    <a:lnTo>
                      <a:pt x="6604" y="6108"/>
                    </a:lnTo>
                    <a:lnTo>
                      <a:pt x="6762" y="6130"/>
                    </a:lnTo>
                    <a:lnTo>
                      <a:pt x="6919" y="6136"/>
                    </a:lnTo>
                    <a:lnTo>
                      <a:pt x="7074" y="6127"/>
                    </a:lnTo>
                    <a:lnTo>
                      <a:pt x="7226" y="6102"/>
                    </a:lnTo>
                    <a:lnTo>
                      <a:pt x="7373" y="6063"/>
                    </a:lnTo>
                    <a:lnTo>
                      <a:pt x="7515" y="6011"/>
                    </a:lnTo>
                    <a:lnTo>
                      <a:pt x="7651" y="5945"/>
                    </a:lnTo>
                    <a:lnTo>
                      <a:pt x="7781" y="5866"/>
                    </a:lnTo>
                    <a:lnTo>
                      <a:pt x="7901" y="5777"/>
                    </a:lnTo>
                    <a:lnTo>
                      <a:pt x="8014" y="5674"/>
                    </a:lnTo>
                    <a:lnTo>
                      <a:pt x="8117" y="5561"/>
                    </a:lnTo>
                    <a:lnTo>
                      <a:pt x="8209" y="5438"/>
                    </a:lnTo>
                    <a:lnTo>
                      <a:pt x="8288" y="5306"/>
                    </a:lnTo>
                    <a:lnTo>
                      <a:pt x="8355" y="5163"/>
                    </a:lnTo>
                    <a:lnTo>
                      <a:pt x="8408" y="5013"/>
                    </a:lnTo>
                    <a:lnTo>
                      <a:pt x="8429" y="4935"/>
                    </a:lnTo>
                    <a:lnTo>
                      <a:pt x="8429" y="4935"/>
                    </a:lnTo>
                    <a:lnTo>
                      <a:pt x="8442" y="4878"/>
                    </a:lnTo>
                    <a:lnTo>
                      <a:pt x="8461" y="4764"/>
                    </a:lnTo>
                    <a:lnTo>
                      <a:pt x="8472" y="4652"/>
                    </a:lnTo>
                    <a:lnTo>
                      <a:pt x="8474" y="4540"/>
                    </a:lnTo>
                    <a:lnTo>
                      <a:pt x="8473" y="4484"/>
                    </a:lnTo>
                    <a:lnTo>
                      <a:pt x="8473" y="4484"/>
                    </a:lnTo>
                    <a:lnTo>
                      <a:pt x="8473" y="4484"/>
                    </a:lnTo>
                    <a:lnTo>
                      <a:pt x="8468" y="4338"/>
                    </a:lnTo>
                    <a:lnTo>
                      <a:pt x="8474" y="4064"/>
                    </a:lnTo>
                    <a:lnTo>
                      <a:pt x="8503" y="3812"/>
                    </a:lnTo>
                    <a:lnTo>
                      <a:pt x="8549" y="3578"/>
                    </a:lnTo>
                    <a:lnTo>
                      <a:pt x="8616" y="3364"/>
                    </a:lnTo>
                    <a:lnTo>
                      <a:pt x="8698" y="3170"/>
                    </a:lnTo>
                    <a:lnTo>
                      <a:pt x="8797" y="2995"/>
                    </a:lnTo>
                    <a:lnTo>
                      <a:pt x="8912" y="2838"/>
                    </a:lnTo>
                    <a:lnTo>
                      <a:pt x="9041" y="2700"/>
                    </a:lnTo>
                    <a:lnTo>
                      <a:pt x="9182" y="2578"/>
                    </a:lnTo>
                    <a:lnTo>
                      <a:pt x="9336" y="2474"/>
                    </a:lnTo>
                    <a:lnTo>
                      <a:pt x="9502" y="2386"/>
                    </a:lnTo>
                    <a:lnTo>
                      <a:pt x="9677" y="2316"/>
                    </a:lnTo>
                    <a:lnTo>
                      <a:pt x="9861" y="2260"/>
                    </a:lnTo>
                    <a:lnTo>
                      <a:pt x="10054" y="2221"/>
                    </a:lnTo>
                    <a:lnTo>
                      <a:pt x="10253" y="2197"/>
                    </a:lnTo>
                    <a:lnTo>
                      <a:pt x="10355" y="2190"/>
                    </a:lnTo>
                    <a:lnTo>
                      <a:pt x="10355" y="2190"/>
                    </a:lnTo>
                    <a:lnTo>
                      <a:pt x="10355" y="2190"/>
                    </a:lnTo>
                    <a:lnTo>
                      <a:pt x="10399" y="2188"/>
                    </a:lnTo>
                    <a:lnTo>
                      <a:pt x="10486" y="2176"/>
                    </a:lnTo>
                    <a:lnTo>
                      <a:pt x="10571" y="2158"/>
                    </a:lnTo>
                    <a:lnTo>
                      <a:pt x="10654" y="2133"/>
                    </a:lnTo>
                    <a:lnTo>
                      <a:pt x="10736" y="2102"/>
                    </a:lnTo>
                    <a:lnTo>
                      <a:pt x="10814" y="2064"/>
                    </a:lnTo>
                    <a:lnTo>
                      <a:pt x="10888" y="2022"/>
                    </a:lnTo>
                    <a:lnTo>
                      <a:pt x="10959" y="1972"/>
                    </a:lnTo>
                    <a:lnTo>
                      <a:pt x="11026" y="1918"/>
                    </a:lnTo>
                    <a:lnTo>
                      <a:pt x="11089" y="1858"/>
                    </a:lnTo>
                    <a:lnTo>
                      <a:pt x="11147" y="1794"/>
                    </a:lnTo>
                    <a:lnTo>
                      <a:pt x="11200" y="1724"/>
                    </a:lnTo>
                    <a:lnTo>
                      <a:pt x="11248" y="1650"/>
                    </a:lnTo>
                    <a:lnTo>
                      <a:pt x="11289" y="1571"/>
                    </a:lnTo>
                    <a:lnTo>
                      <a:pt x="11324" y="1488"/>
                    </a:lnTo>
                    <a:lnTo>
                      <a:pt x="11354" y="1401"/>
                    </a:lnTo>
                    <a:lnTo>
                      <a:pt x="11366" y="1357"/>
                    </a:lnTo>
                    <a:lnTo>
                      <a:pt x="11366" y="1357"/>
                    </a:lnTo>
                    <a:lnTo>
                      <a:pt x="11379" y="1301"/>
                    </a:lnTo>
                    <a:lnTo>
                      <a:pt x="11393" y="1191"/>
                    </a:lnTo>
                    <a:lnTo>
                      <a:pt x="11398" y="1082"/>
                    </a:lnTo>
                    <a:lnTo>
                      <a:pt x="11392" y="974"/>
                    </a:lnTo>
                    <a:lnTo>
                      <a:pt x="11374" y="869"/>
                    </a:lnTo>
                    <a:lnTo>
                      <a:pt x="11348" y="767"/>
                    </a:lnTo>
                    <a:lnTo>
                      <a:pt x="11310" y="669"/>
                    </a:lnTo>
                    <a:lnTo>
                      <a:pt x="11265" y="573"/>
                    </a:lnTo>
                    <a:lnTo>
                      <a:pt x="11210" y="483"/>
                    </a:lnTo>
                    <a:lnTo>
                      <a:pt x="11148" y="399"/>
                    </a:lnTo>
                    <a:lnTo>
                      <a:pt x="11077" y="321"/>
                    </a:lnTo>
                    <a:lnTo>
                      <a:pt x="10998" y="250"/>
                    </a:lnTo>
                    <a:lnTo>
                      <a:pt x="10912" y="186"/>
                    </a:lnTo>
                    <a:lnTo>
                      <a:pt x="10820" y="131"/>
                    </a:lnTo>
                    <a:lnTo>
                      <a:pt x="10722" y="84"/>
                    </a:lnTo>
                    <a:lnTo>
                      <a:pt x="10617" y="46"/>
                    </a:lnTo>
                    <a:lnTo>
                      <a:pt x="10562" y="32"/>
                    </a:lnTo>
                    <a:lnTo>
                      <a:pt x="10562" y="32"/>
                    </a:lnTo>
                    <a:lnTo>
                      <a:pt x="10496" y="18"/>
                    </a:lnTo>
                    <a:lnTo>
                      <a:pt x="10365" y="1"/>
                    </a:lnTo>
                    <a:lnTo>
                      <a:pt x="10300" y="0"/>
                    </a:lnTo>
                    <a:lnTo>
                      <a:pt x="10300" y="0"/>
                    </a:lnTo>
                    <a:lnTo>
                      <a:pt x="10255" y="1"/>
                    </a:lnTo>
                    <a:lnTo>
                      <a:pt x="10164" y="9"/>
                    </a:lnTo>
                    <a:lnTo>
                      <a:pt x="10075" y="24"/>
                    </a:lnTo>
                    <a:lnTo>
                      <a:pt x="9987" y="46"/>
                    </a:lnTo>
                    <a:lnTo>
                      <a:pt x="9903" y="76"/>
                    </a:lnTo>
                    <a:lnTo>
                      <a:pt x="9820" y="111"/>
                    </a:lnTo>
                    <a:lnTo>
                      <a:pt x="9742" y="154"/>
                    </a:lnTo>
                    <a:lnTo>
                      <a:pt x="9667" y="203"/>
                    </a:lnTo>
                    <a:lnTo>
                      <a:pt x="9595" y="258"/>
                    </a:lnTo>
                    <a:lnTo>
                      <a:pt x="9529" y="319"/>
                    </a:lnTo>
                    <a:lnTo>
                      <a:pt x="9468" y="385"/>
                    </a:lnTo>
                    <a:lnTo>
                      <a:pt x="9413" y="456"/>
                    </a:lnTo>
                    <a:lnTo>
                      <a:pt x="9362" y="532"/>
                    </a:lnTo>
                    <a:lnTo>
                      <a:pt x="9318" y="613"/>
                    </a:lnTo>
                    <a:lnTo>
                      <a:pt x="9280" y="698"/>
                    </a:lnTo>
                    <a:lnTo>
                      <a:pt x="9251" y="789"/>
                    </a:lnTo>
                    <a:lnTo>
                      <a:pt x="9238" y="836"/>
                    </a:lnTo>
                    <a:close/>
                  </a:path>
                </a:pathLst>
              </a:custGeom>
              <a:solidFill>
                <a:srgbClr val="DF3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chtung! Polizei" panose="02000500000000000000" pitchFamily="2" charset="0"/>
                </a:endParaRPr>
              </a:p>
            </p:txBody>
          </p:sp>
          <p:sp>
            <p:nvSpPr>
              <p:cNvPr id="32" name="Oval 31"/>
              <p:cNvSpPr/>
              <p:nvPr/>
            </p:nvSpPr>
            <p:spPr>
              <a:xfrm>
                <a:off x="3211540" y="5269622"/>
                <a:ext cx="640080" cy="640080"/>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a:latin typeface="Achtung! Polizei" panose="02000500000000000000" pitchFamily="2" charset="0"/>
                  </a:rPr>
                  <a:t>4</a:t>
                </a:r>
                <a:endParaRPr lang="en-US" sz="2800">
                  <a:latin typeface="Achtung! Polizei" panose="02000500000000000000" pitchFamily="2" charset="0"/>
                </a:endParaRPr>
              </a:p>
            </p:txBody>
          </p:sp>
          <p:sp>
            <p:nvSpPr>
              <p:cNvPr id="33" name="Oval 32"/>
              <p:cNvSpPr/>
              <p:nvPr/>
            </p:nvSpPr>
            <p:spPr>
              <a:xfrm>
                <a:off x="5032583" y="1966443"/>
                <a:ext cx="585216" cy="585216"/>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a:latin typeface="Achtung! Polizei" panose="02000500000000000000" pitchFamily="2" charset="0"/>
                  </a:rPr>
                  <a:t>7</a:t>
                </a:r>
                <a:endParaRPr lang="en-US" sz="2800">
                  <a:latin typeface="Achtung! Polizei" panose="02000500000000000000" pitchFamily="2" charset="0"/>
                </a:endParaRPr>
              </a:p>
            </p:txBody>
          </p:sp>
          <p:sp>
            <p:nvSpPr>
              <p:cNvPr id="34" name="Oval 33"/>
              <p:cNvSpPr/>
              <p:nvPr/>
            </p:nvSpPr>
            <p:spPr>
              <a:xfrm>
                <a:off x="3755114" y="1261214"/>
                <a:ext cx="576072" cy="576072"/>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a:latin typeface="Achtung! Polizei" panose="02000500000000000000" pitchFamily="2" charset="0"/>
                  </a:rPr>
                  <a:t>8</a:t>
                </a:r>
                <a:endParaRPr lang="en-US" sz="2400">
                  <a:latin typeface="Achtung! Polizei" panose="02000500000000000000" pitchFamily="2" charset="0"/>
                </a:endParaRPr>
              </a:p>
            </p:txBody>
          </p:sp>
          <p:sp>
            <p:nvSpPr>
              <p:cNvPr id="35" name="Oval 34"/>
              <p:cNvSpPr/>
              <p:nvPr/>
            </p:nvSpPr>
            <p:spPr>
              <a:xfrm>
                <a:off x="2086906" y="1452286"/>
                <a:ext cx="868680" cy="868680"/>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dirty="0">
                    <a:latin typeface="Achtung! Polizei" panose="02000500000000000000" pitchFamily="2" charset="0"/>
                  </a:rPr>
                  <a:t>1</a:t>
                </a:r>
                <a:endParaRPr lang="en-US" sz="4400" dirty="0">
                  <a:latin typeface="Achtung! Polizei" panose="02000500000000000000" pitchFamily="2" charset="0"/>
                </a:endParaRPr>
              </a:p>
            </p:txBody>
          </p:sp>
          <p:sp>
            <p:nvSpPr>
              <p:cNvPr id="36" name="Oval 35"/>
              <p:cNvSpPr/>
              <p:nvPr/>
            </p:nvSpPr>
            <p:spPr>
              <a:xfrm>
                <a:off x="5881825" y="3657375"/>
                <a:ext cx="484632" cy="484632"/>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a:latin typeface="Achtung! Polizei" panose="02000500000000000000" pitchFamily="2" charset="0"/>
                  </a:rPr>
                  <a:t>6</a:t>
                </a:r>
                <a:endParaRPr lang="en-US" sz="2400">
                  <a:latin typeface="Achtung! Polizei" panose="02000500000000000000" pitchFamily="2" charset="0"/>
                </a:endParaRPr>
              </a:p>
            </p:txBody>
          </p:sp>
          <p:sp>
            <p:nvSpPr>
              <p:cNvPr id="37" name="Oval 36"/>
              <p:cNvSpPr/>
              <p:nvPr/>
            </p:nvSpPr>
            <p:spPr>
              <a:xfrm>
                <a:off x="1962908" y="4512730"/>
                <a:ext cx="585216" cy="585216"/>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a:latin typeface="Achtung! Polizei" panose="02000500000000000000" pitchFamily="2" charset="0"/>
                  </a:rPr>
                  <a:t>3</a:t>
                </a:r>
                <a:endParaRPr lang="en-US" sz="2800">
                  <a:latin typeface="Achtung! Polizei" panose="02000500000000000000" pitchFamily="2" charset="0"/>
                </a:endParaRPr>
              </a:p>
            </p:txBody>
          </p:sp>
          <p:sp>
            <p:nvSpPr>
              <p:cNvPr id="38" name="Oval 37"/>
              <p:cNvSpPr/>
              <p:nvPr/>
            </p:nvSpPr>
            <p:spPr>
              <a:xfrm>
                <a:off x="1714911" y="3115589"/>
                <a:ext cx="585216" cy="585216"/>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a:latin typeface="Achtung! Polizei" panose="02000500000000000000" pitchFamily="2" charset="0"/>
                  </a:rPr>
                  <a:t>2</a:t>
                </a:r>
                <a:endParaRPr lang="en-US" sz="3200">
                  <a:latin typeface="Achtung! Polizei" panose="02000500000000000000" pitchFamily="2" charset="0"/>
                </a:endParaRPr>
              </a:p>
            </p:txBody>
          </p:sp>
          <p:sp>
            <p:nvSpPr>
              <p:cNvPr id="39" name="Oval 38"/>
              <p:cNvSpPr/>
              <p:nvPr/>
            </p:nvSpPr>
            <p:spPr>
              <a:xfrm>
                <a:off x="4842260" y="4709314"/>
                <a:ext cx="576072" cy="576072"/>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a:latin typeface="Achtung! Polizei" panose="02000500000000000000" pitchFamily="2" charset="0"/>
                  </a:rPr>
                  <a:t>5</a:t>
                </a:r>
                <a:endParaRPr lang="en-US" sz="2800">
                  <a:latin typeface="Achtung! Polizei" panose="02000500000000000000" pitchFamily="2" charset="0"/>
                </a:endParaRPr>
              </a:p>
            </p:txBody>
          </p:sp>
          <p:sp>
            <p:nvSpPr>
              <p:cNvPr id="40" name="Oval 39"/>
              <p:cNvSpPr/>
              <p:nvPr/>
            </p:nvSpPr>
            <p:spPr>
              <a:xfrm>
                <a:off x="3638324" y="3035350"/>
                <a:ext cx="923544" cy="923544"/>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Achtung! Polizei" panose="02000500000000000000" pitchFamily="2" charset="0"/>
                </a:endParaRPr>
              </a:p>
            </p:txBody>
          </p:sp>
        </p:grpSp>
      </p:grpSp>
      <p:sp>
        <p:nvSpPr>
          <p:cNvPr id="41" name="Rectangle 40"/>
          <p:cNvSpPr/>
          <p:nvPr/>
        </p:nvSpPr>
        <p:spPr>
          <a:xfrm>
            <a:off x="1621459" y="523064"/>
            <a:ext cx="7583871" cy="523220"/>
          </a:xfrm>
          <a:prstGeom prst="rect">
            <a:avLst/>
          </a:prstGeom>
        </p:spPr>
        <p:txBody>
          <a:bodyPr wrap="none">
            <a:spAutoFit/>
          </a:bodyPr>
          <a:lstStyle/>
          <a:p>
            <a:r>
              <a:rPr lang="id-ID" sz="2800" b="1"/>
              <a:t>TUJUAN KESATRIAAN </a:t>
            </a:r>
            <a:r>
              <a:rPr lang="id-ID" sz="2800" b="1" dirty="0"/>
              <a:t>ENTREPRENEUR INDONESIA</a:t>
            </a:r>
          </a:p>
        </p:txBody>
      </p:sp>
      <p:sp>
        <p:nvSpPr>
          <p:cNvPr id="42" name="Rectangle 41"/>
          <p:cNvSpPr/>
          <p:nvPr/>
        </p:nvSpPr>
        <p:spPr>
          <a:xfrm>
            <a:off x="1672974" y="1046285"/>
            <a:ext cx="7380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43" name="Parallelogram 42"/>
          <p:cNvSpPr/>
          <p:nvPr/>
        </p:nvSpPr>
        <p:spPr>
          <a:xfrm>
            <a:off x="9604610" y="-1"/>
            <a:ext cx="1266967" cy="1105470"/>
          </a:xfrm>
          <a:prstGeom prst="parallelogram">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1359" y="10387"/>
            <a:ext cx="1105878" cy="1124262"/>
          </a:xfrm>
          <a:prstGeom prst="rect">
            <a:avLst/>
          </a:prstGeom>
        </p:spPr>
      </p:pic>
      <p:sp>
        <p:nvSpPr>
          <p:cNvPr id="45" name="Snip Single Corner Rectangle 13"/>
          <p:cNvSpPr/>
          <p:nvPr/>
        </p:nvSpPr>
        <p:spPr>
          <a:xfrm flipH="1">
            <a:off x="9976449" y="6487086"/>
            <a:ext cx="820788" cy="399757"/>
          </a:xfrm>
          <a:custGeom>
            <a:avLst/>
            <a:gdLst>
              <a:gd name="connsiteX0" fmla="*/ 0 w 1274604"/>
              <a:gd name="connsiteY0" fmla="*/ 0 h 393200"/>
              <a:gd name="connsiteX1" fmla="*/ 1078004 w 1274604"/>
              <a:gd name="connsiteY1" fmla="*/ 0 h 393200"/>
              <a:gd name="connsiteX2" fmla="*/ 1274604 w 1274604"/>
              <a:gd name="connsiteY2" fmla="*/ 196600 h 393200"/>
              <a:gd name="connsiteX3" fmla="*/ 1274604 w 1274604"/>
              <a:gd name="connsiteY3" fmla="*/ 393200 h 393200"/>
              <a:gd name="connsiteX4" fmla="*/ 0 w 1274604"/>
              <a:gd name="connsiteY4" fmla="*/ 393200 h 393200"/>
              <a:gd name="connsiteX5" fmla="*/ 0 w 1274604"/>
              <a:gd name="connsiteY5" fmla="*/ 0 h 393200"/>
              <a:gd name="connsiteX0" fmla="*/ 0 w 1274604"/>
              <a:gd name="connsiteY0" fmla="*/ 0 h 402591"/>
              <a:gd name="connsiteX1" fmla="*/ 1078004 w 1274604"/>
              <a:gd name="connsiteY1" fmla="*/ 0 h 402591"/>
              <a:gd name="connsiteX2" fmla="*/ 1269580 w 1274604"/>
              <a:gd name="connsiteY2" fmla="*/ 402591 h 402591"/>
              <a:gd name="connsiteX3" fmla="*/ 1274604 w 1274604"/>
              <a:gd name="connsiteY3" fmla="*/ 393200 h 402591"/>
              <a:gd name="connsiteX4" fmla="*/ 0 w 1274604"/>
              <a:gd name="connsiteY4" fmla="*/ 393200 h 402591"/>
              <a:gd name="connsiteX5" fmla="*/ 0 w 1274604"/>
              <a:gd name="connsiteY5" fmla="*/ 0 h 402591"/>
              <a:gd name="connsiteX0" fmla="*/ 0 w 1274604"/>
              <a:gd name="connsiteY0" fmla="*/ 0 h 402591"/>
              <a:gd name="connsiteX1" fmla="*/ 856941 w 1274604"/>
              <a:gd name="connsiteY1" fmla="*/ 5024 h 402591"/>
              <a:gd name="connsiteX2" fmla="*/ 1269580 w 1274604"/>
              <a:gd name="connsiteY2" fmla="*/ 402591 h 402591"/>
              <a:gd name="connsiteX3" fmla="*/ 1274604 w 1274604"/>
              <a:gd name="connsiteY3" fmla="*/ 393200 h 402591"/>
              <a:gd name="connsiteX4" fmla="*/ 0 w 1274604"/>
              <a:gd name="connsiteY4" fmla="*/ 393200 h 402591"/>
              <a:gd name="connsiteX5" fmla="*/ 0 w 1274604"/>
              <a:gd name="connsiteY5" fmla="*/ 0 h 40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604" h="402591">
                <a:moveTo>
                  <a:pt x="0" y="0"/>
                </a:moveTo>
                <a:lnTo>
                  <a:pt x="856941" y="5024"/>
                </a:lnTo>
                <a:lnTo>
                  <a:pt x="1269580" y="402591"/>
                </a:lnTo>
                <a:lnTo>
                  <a:pt x="1274604" y="393200"/>
                </a:lnTo>
                <a:lnTo>
                  <a:pt x="0" y="3932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00755B"/>
              </a:solidFill>
              <a:latin typeface="Achtung! Polizei" panose="02000500000000000000" pitchFamily="2" charset="0"/>
            </a:endParaRPr>
          </a:p>
        </p:txBody>
      </p:sp>
      <p:sp>
        <p:nvSpPr>
          <p:cNvPr id="46" name="TextBox 45"/>
          <p:cNvSpPr txBox="1"/>
          <p:nvPr/>
        </p:nvSpPr>
        <p:spPr>
          <a:xfrm>
            <a:off x="10353712" y="6565516"/>
            <a:ext cx="260008" cy="307777"/>
          </a:xfrm>
          <a:prstGeom prst="rect">
            <a:avLst/>
          </a:prstGeom>
          <a:noFill/>
        </p:spPr>
        <p:txBody>
          <a:bodyPr wrap="none" rtlCol="0">
            <a:spAutoFit/>
          </a:bodyPr>
          <a:lstStyle/>
          <a:p>
            <a:r>
              <a:rPr lang="id-ID" sz="1400">
                <a:solidFill>
                  <a:schemeClr val="accent1">
                    <a:lumMod val="50000"/>
                  </a:schemeClr>
                </a:solidFill>
                <a:latin typeface="Achtung! Polizei" panose="02000500000000000000" pitchFamily="2" charset="0"/>
              </a:rPr>
              <a:t>9</a:t>
            </a:r>
          </a:p>
        </p:txBody>
      </p:sp>
    </p:spTree>
    <p:extLst>
      <p:ext uri="{BB962C8B-B14F-4D97-AF65-F5344CB8AC3E}">
        <p14:creationId xmlns:p14="http://schemas.microsoft.com/office/powerpoint/2010/main" val="25549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557909" y="3447852"/>
            <a:ext cx="11076181" cy="3459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EMPOWERING PEOPLE </a:t>
            </a:r>
          </a:p>
          <a:p>
            <a:pPr marL="0" indent="0">
              <a:buNone/>
            </a:pPr>
            <a:r>
              <a:rPr lang="en-US" sz="2000" dirty="0"/>
              <a:t>DESKRIPSI</a:t>
            </a:r>
          </a:p>
          <a:p>
            <a:pPr marL="0" indent="0">
              <a:buNone/>
            </a:pPr>
            <a:r>
              <a:rPr lang="en-US" sz="2000" dirty="0" err="1"/>
              <a:t>Menjadi</a:t>
            </a:r>
            <a:r>
              <a:rPr lang="en-US" sz="2000" dirty="0"/>
              <a:t> Motor </a:t>
            </a:r>
            <a:r>
              <a:rPr lang="en-US" sz="2000" dirty="0" err="1"/>
              <a:t>Penggerak</a:t>
            </a:r>
            <a:r>
              <a:rPr lang="en-US" sz="2000" dirty="0"/>
              <a:t> </a:t>
            </a:r>
            <a:r>
              <a:rPr lang="en-US" sz="2000" dirty="0" err="1"/>
              <a:t>Perekonomian</a:t>
            </a:r>
            <a:r>
              <a:rPr lang="en-US" sz="2000" dirty="0"/>
              <a:t> </a:t>
            </a:r>
            <a:r>
              <a:rPr lang="en-US" sz="2000" dirty="0" err="1"/>
              <a:t>Nasional</a:t>
            </a:r>
            <a:r>
              <a:rPr lang="en-US" sz="2000" dirty="0"/>
              <a:t> </a:t>
            </a:r>
            <a:r>
              <a:rPr lang="en-US" sz="2000" dirty="0" err="1"/>
              <a:t>Dengan</a:t>
            </a:r>
            <a:r>
              <a:rPr lang="en-US" sz="2000" dirty="0"/>
              <a:t> </a:t>
            </a:r>
            <a:r>
              <a:rPr lang="en-US" sz="2000" dirty="0" err="1"/>
              <a:t>Mencetak</a:t>
            </a:r>
            <a:r>
              <a:rPr lang="en-US" sz="2000" dirty="0"/>
              <a:t> Entrepreneur </a:t>
            </a:r>
            <a:r>
              <a:rPr lang="en-US" sz="2000" dirty="0" err="1"/>
              <a:t>Muda</a:t>
            </a:r>
            <a:r>
              <a:rPr lang="en-US" sz="2000" dirty="0"/>
              <a:t> Dan </a:t>
            </a:r>
            <a:r>
              <a:rPr lang="en-US" sz="2000" dirty="0" err="1"/>
              <a:t>Santri</a:t>
            </a:r>
            <a:r>
              <a:rPr lang="en-US" sz="2000" dirty="0"/>
              <a:t> </a:t>
            </a:r>
            <a:r>
              <a:rPr lang="en-US" sz="2000" dirty="0" err="1"/>
              <a:t>Penggerak</a:t>
            </a:r>
            <a:r>
              <a:rPr lang="en-US" sz="2000" dirty="0"/>
              <a:t> </a:t>
            </a:r>
            <a:r>
              <a:rPr lang="en-US" sz="2000" dirty="0" err="1"/>
              <a:t>Ekonomi</a:t>
            </a:r>
            <a:r>
              <a:rPr lang="en-US" sz="2000" dirty="0"/>
              <a:t> </a:t>
            </a:r>
            <a:r>
              <a:rPr lang="en-US" sz="2000" dirty="0" err="1"/>
              <a:t>Umat</a:t>
            </a:r>
            <a:r>
              <a:rPr lang="en-US" sz="2000" dirty="0"/>
              <a:t>.</a:t>
            </a:r>
          </a:p>
        </p:txBody>
      </p:sp>
      <p:pic>
        <p:nvPicPr>
          <p:cNvPr id="6" name="Picture 5"/>
          <p:cNvPicPr>
            <a:picLocks noChangeAspect="1"/>
          </p:cNvPicPr>
          <p:nvPr/>
        </p:nvPicPr>
        <p:blipFill>
          <a:blip r:embed="rId2"/>
          <a:stretch>
            <a:fillRect/>
          </a:stretch>
        </p:blipFill>
        <p:spPr>
          <a:xfrm>
            <a:off x="765299" y="312644"/>
            <a:ext cx="4890784" cy="2751066"/>
          </a:xfrm>
          <a:prstGeom prst="rect">
            <a:avLst/>
          </a:prstGeom>
        </p:spPr>
      </p:pic>
    </p:spTree>
    <p:extLst>
      <p:ext uri="{BB962C8B-B14F-4D97-AF65-F5344CB8AC3E}">
        <p14:creationId xmlns:p14="http://schemas.microsoft.com/office/powerpoint/2010/main" val="835270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0654" y="1462682"/>
            <a:ext cx="7980641" cy="5191541"/>
          </a:xfrm>
          <a:prstGeom prst="rect">
            <a:avLst/>
          </a:prstGeom>
        </p:spPr>
      </p:pic>
      <p:sp>
        <p:nvSpPr>
          <p:cNvPr id="2" name="Rectangle 1"/>
          <p:cNvSpPr/>
          <p:nvPr/>
        </p:nvSpPr>
        <p:spPr>
          <a:xfrm>
            <a:off x="1586359" y="561041"/>
            <a:ext cx="4102662" cy="523220"/>
          </a:xfrm>
          <a:prstGeom prst="rect">
            <a:avLst/>
          </a:prstGeom>
        </p:spPr>
        <p:txBody>
          <a:bodyPr wrap="none">
            <a:spAutoFit/>
          </a:bodyPr>
          <a:lstStyle/>
          <a:p>
            <a:r>
              <a:rPr lang="id-ID" sz="2800" b="1" dirty="0"/>
              <a:t>PROGRAM DAN KEGIATAN</a:t>
            </a:r>
          </a:p>
        </p:txBody>
      </p:sp>
      <p:sp>
        <p:nvSpPr>
          <p:cNvPr id="3" name="Rectangle 2"/>
          <p:cNvSpPr/>
          <p:nvPr/>
        </p:nvSpPr>
        <p:spPr>
          <a:xfrm>
            <a:off x="1672974" y="1046285"/>
            <a:ext cx="3888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6" name="Snip Single Corner Rectangle 5"/>
          <p:cNvSpPr/>
          <p:nvPr/>
        </p:nvSpPr>
        <p:spPr>
          <a:xfrm>
            <a:off x="1143000" y="6427372"/>
            <a:ext cx="3181082"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1948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Snip Single Corner Rectangle 7"/>
          <p:cNvSpPr/>
          <p:nvPr/>
        </p:nvSpPr>
        <p:spPr>
          <a:xfrm rot="10800000">
            <a:off x="5560974" y="-1520"/>
            <a:ext cx="5492438"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114300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11" name="Parallelogram 10"/>
          <p:cNvSpPr/>
          <p:nvPr/>
        </p:nvSpPr>
        <p:spPr>
          <a:xfrm>
            <a:off x="9604610" y="-1"/>
            <a:ext cx="1266967" cy="1105470"/>
          </a:xfrm>
          <a:prstGeom prst="parallelogram">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1359" y="10387"/>
            <a:ext cx="1105878" cy="1124262"/>
          </a:xfrm>
          <a:prstGeom prst="rect">
            <a:avLst/>
          </a:prstGeom>
        </p:spPr>
      </p:pic>
      <p:sp>
        <p:nvSpPr>
          <p:cNvPr id="13" name="Snip Single Corner Rectangle 13"/>
          <p:cNvSpPr/>
          <p:nvPr/>
        </p:nvSpPr>
        <p:spPr>
          <a:xfrm flipH="1">
            <a:off x="9976449" y="6487086"/>
            <a:ext cx="820788" cy="399757"/>
          </a:xfrm>
          <a:custGeom>
            <a:avLst/>
            <a:gdLst>
              <a:gd name="connsiteX0" fmla="*/ 0 w 1274604"/>
              <a:gd name="connsiteY0" fmla="*/ 0 h 393200"/>
              <a:gd name="connsiteX1" fmla="*/ 1078004 w 1274604"/>
              <a:gd name="connsiteY1" fmla="*/ 0 h 393200"/>
              <a:gd name="connsiteX2" fmla="*/ 1274604 w 1274604"/>
              <a:gd name="connsiteY2" fmla="*/ 196600 h 393200"/>
              <a:gd name="connsiteX3" fmla="*/ 1274604 w 1274604"/>
              <a:gd name="connsiteY3" fmla="*/ 393200 h 393200"/>
              <a:gd name="connsiteX4" fmla="*/ 0 w 1274604"/>
              <a:gd name="connsiteY4" fmla="*/ 393200 h 393200"/>
              <a:gd name="connsiteX5" fmla="*/ 0 w 1274604"/>
              <a:gd name="connsiteY5" fmla="*/ 0 h 393200"/>
              <a:gd name="connsiteX0" fmla="*/ 0 w 1274604"/>
              <a:gd name="connsiteY0" fmla="*/ 0 h 402591"/>
              <a:gd name="connsiteX1" fmla="*/ 1078004 w 1274604"/>
              <a:gd name="connsiteY1" fmla="*/ 0 h 402591"/>
              <a:gd name="connsiteX2" fmla="*/ 1269580 w 1274604"/>
              <a:gd name="connsiteY2" fmla="*/ 402591 h 402591"/>
              <a:gd name="connsiteX3" fmla="*/ 1274604 w 1274604"/>
              <a:gd name="connsiteY3" fmla="*/ 393200 h 402591"/>
              <a:gd name="connsiteX4" fmla="*/ 0 w 1274604"/>
              <a:gd name="connsiteY4" fmla="*/ 393200 h 402591"/>
              <a:gd name="connsiteX5" fmla="*/ 0 w 1274604"/>
              <a:gd name="connsiteY5" fmla="*/ 0 h 402591"/>
              <a:gd name="connsiteX0" fmla="*/ 0 w 1274604"/>
              <a:gd name="connsiteY0" fmla="*/ 0 h 402591"/>
              <a:gd name="connsiteX1" fmla="*/ 856941 w 1274604"/>
              <a:gd name="connsiteY1" fmla="*/ 5024 h 402591"/>
              <a:gd name="connsiteX2" fmla="*/ 1269580 w 1274604"/>
              <a:gd name="connsiteY2" fmla="*/ 402591 h 402591"/>
              <a:gd name="connsiteX3" fmla="*/ 1274604 w 1274604"/>
              <a:gd name="connsiteY3" fmla="*/ 393200 h 402591"/>
              <a:gd name="connsiteX4" fmla="*/ 0 w 1274604"/>
              <a:gd name="connsiteY4" fmla="*/ 393200 h 402591"/>
              <a:gd name="connsiteX5" fmla="*/ 0 w 1274604"/>
              <a:gd name="connsiteY5" fmla="*/ 0 h 40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604" h="402591">
                <a:moveTo>
                  <a:pt x="0" y="0"/>
                </a:moveTo>
                <a:lnTo>
                  <a:pt x="856941" y="5024"/>
                </a:lnTo>
                <a:lnTo>
                  <a:pt x="1269580" y="402591"/>
                </a:lnTo>
                <a:lnTo>
                  <a:pt x="1274604" y="393200"/>
                </a:lnTo>
                <a:lnTo>
                  <a:pt x="0" y="3932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00755B"/>
              </a:solidFill>
              <a:latin typeface="Achtung! Polizei" panose="02000500000000000000" pitchFamily="2" charset="0"/>
            </a:endParaRPr>
          </a:p>
        </p:txBody>
      </p:sp>
      <p:sp>
        <p:nvSpPr>
          <p:cNvPr id="14" name="TextBox 13"/>
          <p:cNvSpPr txBox="1"/>
          <p:nvPr/>
        </p:nvSpPr>
        <p:spPr>
          <a:xfrm>
            <a:off x="10353712" y="6565516"/>
            <a:ext cx="258404" cy="307777"/>
          </a:xfrm>
          <a:prstGeom prst="rect">
            <a:avLst/>
          </a:prstGeom>
          <a:noFill/>
        </p:spPr>
        <p:txBody>
          <a:bodyPr wrap="none" rtlCol="0">
            <a:spAutoFit/>
          </a:bodyPr>
          <a:lstStyle/>
          <a:p>
            <a:r>
              <a:rPr lang="id-ID" sz="1400">
                <a:solidFill>
                  <a:schemeClr val="accent1">
                    <a:lumMod val="50000"/>
                  </a:schemeClr>
                </a:solidFill>
                <a:latin typeface="Achtung! Polizei" panose="02000500000000000000" pitchFamily="2" charset="0"/>
              </a:rPr>
              <a:t>11</a:t>
            </a:r>
          </a:p>
        </p:txBody>
      </p:sp>
    </p:spTree>
    <p:extLst>
      <p:ext uri="{BB962C8B-B14F-4D97-AF65-F5344CB8AC3E}">
        <p14:creationId xmlns:p14="http://schemas.microsoft.com/office/powerpoint/2010/main" val="569767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7174" y="1167159"/>
            <a:ext cx="7363899" cy="5205948"/>
          </a:xfrm>
          <a:prstGeom prst="rect">
            <a:avLst/>
          </a:prstGeom>
        </p:spPr>
      </p:pic>
      <p:sp>
        <p:nvSpPr>
          <p:cNvPr id="3" name="Rectangle 2"/>
          <p:cNvSpPr/>
          <p:nvPr/>
        </p:nvSpPr>
        <p:spPr>
          <a:xfrm>
            <a:off x="1600516" y="559538"/>
            <a:ext cx="2119491" cy="553357"/>
          </a:xfrm>
          <a:prstGeom prst="rect">
            <a:avLst/>
          </a:prstGeom>
        </p:spPr>
        <p:txBody>
          <a:bodyPr wrap="none">
            <a:spAutoFit/>
          </a:bodyPr>
          <a:lstStyle/>
          <a:p>
            <a:pPr algn="r">
              <a:lnSpc>
                <a:spcPct val="107000"/>
              </a:lnSpc>
            </a:pPr>
            <a:r>
              <a:rPr lang="id-ID" sz="2800" b="1" dirty="0">
                <a:latin typeface="Arial Black" panose="020B0A04020102020204" pitchFamily="34" charset="0"/>
                <a:ea typeface="Calibri" panose="020F0502020204030204" pitchFamily="34" charset="0"/>
                <a:cs typeface="Aharoni" panose="02010803020104030203" pitchFamily="2" charset="-79"/>
              </a:rPr>
              <a:t>TIMELINE</a:t>
            </a:r>
            <a:endParaRPr lang="id-ID"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672974" y="1046285"/>
            <a:ext cx="1944000" cy="945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5" name="Rectangle 4"/>
          <p:cNvSpPr/>
          <p:nvPr/>
        </p:nvSpPr>
        <p:spPr>
          <a:xfrm>
            <a:off x="1672975" y="1450798"/>
            <a:ext cx="2251863" cy="1200329"/>
          </a:xfrm>
          <a:prstGeom prst="rect">
            <a:avLst/>
          </a:prstGeom>
        </p:spPr>
        <p:txBody>
          <a:bodyPr wrap="square">
            <a:spAutoFit/>
          </a:bodyPr>
          <a:lstStyle/>
          <a:p>
            <a:r>
              <a:rPr lang="id-ID" sz="1200" dirty="0"/>
              <a:t>Yayasan Kesatriaan Entrepreneur Indonesia telah menyusun Time Line rangkaian aktifitas/ kegiatan, penjabaran dari rencana capaian dan target yang akan diraih hingga tahun 2022.</a:t>
            </a:r>
          </a:p>
        </p:txBody>
      </p:sp>
      <p:sp>
        <p:nvSpPr>
          <p:cNvPr id="6" name="Snip Single Corner Rectangle 5"/>
          <p:cNvSpPr/>
          <p:nvPr/>
        </p:nvSpPr>
        <p:spPr>
          <a:xfrm>
            <a:off x="1143000" y="6427372"/>
            <a:ext cx="2577006" cy="430629"/>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1948218" y="6654222"/>
            <a:ext cx="9105200" cy="21600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
        <p:nvSpPr>
          <p:cNvPr id="8" name="Snip Single Corner Rectangle 7"/>
          <p:cNvSpPr/>
          <p:nvPr/>
        </p:nvSpPr>
        <p:spPr>
          <a:xfrm rot="10800000">
            <a:off x="3924837" y="-1520"/>
            <a:ext cx="7128575" cy="524584"/>
          </a:xfrm>
          <a:prstGeom prst="snip1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1143000" y="0"/>
            <a:ext cx="8424000" cy="296214"/>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012241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7349" y="161435"/>
            <a:ext cx="5668651" cy="3188616"/>
          </a:xfrm>
          <a:prstGeom prst="rect">
            <a:avLst/>
          </a:prstGeom>
        </p:spPr>
      </p:pic>
      <p:sp>
        <p:nvSpPr>
          <p:cNvPr id="5" name="Subtitle 2"/>
          <p:cNvSpPr txBox="1">
            <a:spLocks/>
          </p:cNvSpPr>
          <p:nvPr/>
        </p:nvSpPr>
        <p:spPr>
          <a:xfrm>
            <a:off x="557909" y="3619892"/>
            <a:ext cx="11076181" cy="2592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JOGLO TUMIYONO </a:t>
            </a:r>
          </a:p>
          <a:p>
            <a:pPr marL="0" indent="0">
              <a:buNone/>
            </a:pPr>
            <a:r>
              <a:rPr lang="en-US" sz="2000" dirty="0"/>
              <a:t>DESKRIPSI</a:t>
            </a:r>
          </a:p>
          <a:p>
            <a:pPr marL="0" indent="0" algn="just">
              <a:buNone/>
            </a:pPr>
            <a:r>
              <a:rPr lang="en-US" sz="2000" dirty="0" err="1"/>
              <a:t>Joglo</a:t>
            </a:r>
            <a:r>
              <a:rPr lang="en-US" sz="2000" dirty="0"/>
              <a:t> </a:t>
            </a:r>
            <a:r>
              <a:rPr lang="en-US" sz="2000" dirty="0" err="1"/>
              <a:t>Terbesar</a:t>
            </a:r>
            <a:r>
              <a:rPr lang="en-US" sz="2000" dirty="0"/>
              <a:t> di </a:t>
            </a:r>
            <a:r>
              <a:rPr lang="en-US" sz="2000" dirty="0" err="1"/>
              <a:t>asia</a:t>
            </a:r>
            <a:r>
              <a:rPr lang="en-US" sz="2000" dirty="0"/>
              <a:t> </a:t>
            </a:r>
            <a:r>
              <a:rPr lang="en-US" sz="2000" dirty="0" err="1"/>
              <a:t>tenggara</a:t>
            </a:r>
            <a:r>
              <a:rPr lang="en-US" sz="2000" dirty="0"/>
              <a:t> yang </a:t>
            </a:r>
            <a:r>
              <a:rPr lang="en-US" sz="2000" dirty="0" err="1"/>
              <a:t>menjadi</a:t>
            </a:r>
            <a:r>
              <a:rPr lang="en-US" sz="2000" dirty="0"/>
              <a:t> </a:t>
            </a:r>
            <a:r>
              <a:rPr lang="en-US" sz="2000" dirty="0" err="1"/>
              <a:t>pusat</a:t>
            </a:r>
            <a:r>
              <a:rPr lang="en-US" sz="2000" dirty="0"/>
              <a:t> </a:t>
            </a:r>
            <a:r>
              <a:rPr lang="en-US" sz="2000" dirty="0" err="1"/>
              <a:t>pelatihan</a:t>
            </a:r>
            <a:r>
              <a:rPr lang="en-US" sz="2000" dirty="0"/>
              <a:t> </a:t>
            </a:r>
            <a:r>
              <a:rPr lang="en-US" sz="2000" dirty="0" err="1"/>
              <a:t>dan</a:t>
            </a:r>
            <a:r>
              <a:rPr lang="en-US" sz="2000" dirty="0"/>
              <a:t> </a:t>
            </a:r>
            <a:r>
              <a:rPr lang="en-US" sz="2000" dirty="0" err="1"/>
              <a:t>pendampingan</a:t>
            </a:r>
            <a:r>
              <a:rPr lang="en-US" sz="2000" dirty="0"/>
              <a:t> para </a:t>
            </a:r>
            <a:r>
              <a:rPr lang="en-US" sz="2000" dirty="0" err="1"/>
              <a:t>anak</a:t>
            </a:r>
            <a:r>
              <a:rPr lang="en-US" sz="2000" dirty="0"/>
              <a:t> </a:t>
            </a:r>
            <a:r>
              <a:rPr lang="en-US" sz="2000" dirty="0" err="1"/>
              <a:t>muda</a:t>
            </a:r>
            <a:r>
              <a:rPr lang="en-US" sz="2000" dirty="0"/>
              <a:t> yang </a:t>
            </a:r>
            <a:r>
              <a:rPr lang="en-US" sz="2000" dirty="0" err="1"/>
              <a:t>terdidik</a:t>
            </a:r>
            <a:r>
              <a:rPr lang="en-US" sz="2000" dirty="0"/>
              <a:t> </a:t>
            </a:r>
            <a:r>
              <a:rPr lang="en-US" sz="2000" dirty="0" err="1"/>
              <a:t>dan</a:t>
            </a:r>
            <a:r>
              <a:rPr lang="en-US" sz="2000" dirty="0"/>
              <a:t> </a:t>
            </a:r>
            <a:r>
              <a:rPr lang="en-US" sz="2000" dirty="0" err="1"/>
              <a:t>terampil</a:t>
            </a:r>
            <a:r>
              <a:rPr lang="en-US" sz="2000" dirty="0"/>
              <a:t> yang </a:t>
            </a:r>
            <a:r>
              <a:rPr lang="en-US" sz="2000" dirty="0" err="1"/>
              <a:t>siap</a:t>
            </a:r>
            <a:r>
              <a:rPr lang="en-US" sz="2000" dirty="0"/>
              <a:t> </a:t>
            </a:r>
            <a:r>
              <a:rPr lang="en-US" sz="2000" dirty="0" err="1"/>
              <a:t>menjadi</a:t>
            </a:r>
            <a:r>
              <a:rPr lang="en-US" sz="2000" dirty="0"/>
              <a:t> entrepreneur </a:t>
            </a:r>
            <a:r>
              <a:rPr lang="en-US" sz="2000" dirty="0" err="1"/>
              <a:t>muda</a:t>
            </a:r>
            <a:r>
              <a:rPr lang="en-US" sz="2000" dirty="0"/>
              <a:t>.</a:t>
            </a:r>
          </a:p>
        </p:txBody>
      </p:sp>
    </p:spTree>
    <p:extLst>
      <p:ext uri="{BB962C8B-B14F-4D97-AF65-F5344CB8AC3E}">
        <p14:creationId xmlns:p14="http://schemas.microsoft.com/office/powerpoint/2010/main" val="62830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7681" y="2485066"/>
            <a:ext cx="9936637" cy="2915289"/>
          </a:xfrm>
        </p:spPr>
        <p:txBody>
          <a:bodyPr>
            <a:normAutofit/>
          </a:bodyPr>
          <a:lstStyle/>
          <a:p>
            <a:r>
              <a:rPr lang="en-US" sz="2000" dirty="0"/>
              <a:t>Interface : KESATRIAAN ENTREPRENEUR INDONESIA </a:t>
            </a:r>
          </a:p>
          <a:p>
            <a:r>
              <a:rPr lang="en-US" sz="1800" dirty="0" err="1"/>
              <a:t>Deskripsi</a:t>
            </a:r>
            <a:r>
              <a:rPr lang="en-US" sz="1800" dirty="0"/>
              <a:t> :</a:t>
            </a:r>
          </a:p>
          <a:p>
            <a:endParaRPr lang="en-US" sz="2000" dirty="0"/>
          </a:p>
        </p:txBody>
      </p:sp>
      <p:pic>
        <p:nvPicPr>
          <p:cNvPr id="4" name="Picture 3"/>
          <p:cNvPicPr>
            <a:picLocks noChangeAspect="1"/>
          </p:cNvPicPr>
          <p:nvPr/>
        </p:nvPicPr>
        <p:blipFill rotWithShape="1">
          <a:blip r:embed="rId2"/>
          <a:srcRect t="26679" r="2340" b="13062"/>
          <a:stretch/>
        </p:blipFill>
        <p:spPr>
          <a:xfrm>
            <a:off x="3204330" y="108410"/>
            <a:ext cx="6099926" cy="21171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1314340" y="3246330"/>
            <a:ext cx="10563433" cy="1200329"/>
          </a:xfrm>
          <a:prstGeom prst="rect">
            <a:avLst/>
          </a:prstGeom>
        </p:spPr>
        <p:txBody>
          <a:bodyPr wrap="square">
            <a:spAutoFit/>
          </a:bodyPr>
          <a:lstStyle/>
          <a:p>
            <a:pPr algn="just"/>
            <a:r>
              <a:rPr lang="id-ID" sz="1200" dirty="0"/>
              <a:t>Kesatriaan Entreprenenur Indonesia (KEI) merupakan lembaga yang konsen dalam membangun generasi muda bangsa, dengan melahirkan sumberdaya kepemimpinan umat di masa depan, mencetak entrepreneur muda untuk menopang perekenomian nasional menuju ekonomi berdikari. Fokus utama kegiatan YKEI mencakup Pendidikan dan Pelatihan Entrepreneur Muda, serta Pesantren Entrepreneur.</a:t>
            </a:r>
          </a:p>
          <a:p>
            <a:pPr algn="just"/>
            <a:endParaRPr lang="id-ID" sz="1200" dirty="0"/>
          </a:p>
          <a:p>
            <a:pPr algn="just"/>
            <a:r>
              <a:rPr lang="id-ID" sz="1200" dirty="0"/>
              <a:t>Kami meyakini bahwa menciptakan santri entrepreneur dan generasi enterpreuneur muda yang luar biasa, akan menumbuhkan usaha mandiri dan memainkan peran kunci dalam mendorong perekonomian umat dan kemakmuran masa depan Indonesia.</a:t>
            </a:r>
          </a:p>
        </p:txBody>
      </p:sp>
      <p:sp>
        <p:nvSpPr>
          <p:cNvPr id="7" name="Content Placeholder 2"/>
          <p:cNvSpPr txBox="1">
            <a:spLocks/>
          </p:cNvSpPr>
          <p:nvPr/>
        </p:nvSpPr>
        <p:spPr>
          <a:xfrm>
            <a:off x="1127680" y="4899122"/>
            <a:ext cx="9936637" cy="29152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KURIKULUM PELATIHAN : </a:t>
            </a:r>
            <a:r>
              <a:rPr lang="en-US" sz="1600" dirty="0" err="1"/>
              <a:t>tanpa</a:t>
            </a:r>
            <a:r>
              <a:rPr lang="en-US" sz="1600" dirty="0"/>
              <a:t> </a:t>
            </a:r>
            <a:r>
              <a:rPr lang="en-US" sz="1600" dirty="0" err="1"/>
              <a:t>deskripsi</a:t>
            </a:r>
            <a:endParaRPr lang="en-US" sz="1600" dirty="0"/>
          </a:p>
          <a:p>
            <a:r>
              <a:rPr lang="en-US" sz="1600" dirty="0"/>
              <a:t>TIMELINE PELATIHAN : </a:t>
            </a:r>
            <a:r>
              <a:rPr lang="en-US" sz="1600" dirty="0" err="1"/>
              <a:t>tanpa</a:t>
            </a:r>
            <a:r>
              <a:rPr lang="en-US" sz="1600" dirty="0"/>
              <a:t> </a:t>
            </a:r>
            <a:r>
              <a:rPr lang="en-US" sz="1600" dirty="0" err="1"/>
              <a:t>deskripsi</a:t>
            </a:r>
            <a:endParaRPr lang="en-US" sz="1600" dirty="0"/>
          </a:p>
          <a:p>
            <a:r>
              <a:rPr lang="en-US" sz="1600" dirty="0"/>
              <a:t>PROGRAM PELATIHAN : </a:t>
            </a:r>
            <a:r>
              <a:rPr lang="en-US" sz="1600" dirty="0" err="1"/>
              <a:t>tanpa</a:t>
            </a:r>
            <a:r>
              <a:rPr lang="en-US" sz="1600" dirty="0"/>
              <a:t> </a:t>
            </a:r>
            <a:r>
              <a:rPr lang="en-US" sz="1600" dirty="0" err="1"/>
              <a:t>deskripsi</a:t>
            </a:r>
            <a:endParaRPr lang="en-US" sz="1600" dirty="0"/>
          </a:p>
          <a:p>
            <a:endParaRPr lang="en-US" sz="1600" dirty="0"/>
          </a:p>
          <a:p>
            <a:endParaRPr lang="en-US" sz="1600" dirty="0"/>
          </a:p>
        </p:txBody>
      </p:sp>
    </p:spTree>
    <p:extLst>
      <p:ext uri="{BB962C8B-B14F-4D97-AF65-F5344CB8AC3E}">
        <p14:creationId xmlns:p14="http://schemas.microsoft.com/office/powerpoint/2010/main" val="384220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30802461"/>
              </p:ext>
            </p:extLst>
          </p:nvPr>
        </p:nvGraphicFramePr>
        <p:xfrm>
          <a:off x="1558827" y="3553078"/>
          <a:ext cx="9626600" cy="1914525"/>
        </p:xfrm>
        <a:graphic>
          <a:graphicData uri="http://schemas.openxmlformats.org/drawingml/2006/table">
            <a:tbl>
              <a:tblPr/>
              <a:tblGrid>
                <a:gridCol w="13970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tblGrid>
              <a:tr h="371475">
                <a:tc>
                  <a:txBody>
                    <a:bodyPr/>
                    <a:lstStyle/>
                    <a:p>
                      <a:pPr algn="l" fontAlgn="ctr"/>
                      <a:r>
                        <a:rPr lang="en-US" sz="1100" b="0" i="0" u="none" strike="noStrike" dirty="0" err="1">
                          <a:solidFill>
                            <a:srgbClr val="000000"/>
                          </a:solidFill>
                          <a:effectLst/>
                          <a:latin typeface="Calibri" panose="020F0502020204030204" pitchFamily="34" charset="0"/>
                        </a:rPr>
                        <a:t>Tumiyana</a:t>
                      </a:r>
                      <a:endParaRPr lang="en-US"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Kehidupan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itu</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seperti</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kurva</a:t>
                      </a:r>
                      <a:r>
                        <a:rPr lang="en-US" sz="1100" b="0" i="0" u="none" strike="noStrike" dirty="0">
                          <a:solidFill>
                            <a:srgbClr val="000000"/>
                          </a:solidFill>
                          <a:effectLst/>
                          <a:latin typeface="Calibri" panose="020F0502020204030204" pitchFamily="34" charset="0"/>
                        </a:rPr>
                        <a:t> parabola. Agar </a:t>
                      </a:r>
                      <a:r>
                        <a:rPr lang="en-US" sz="1100" b="0" i="0" u="none" strike="noStrike" dirty="0" err="1">
                          <a:solidFill>
                            <a:srgbClr val="000000"/>
                          </a:solidFill>
                          <a:effectLst/>
                          <a:latin typeface="Calibri" panose="020F0502020204030204" pitchFamily="34" charset="0"/>
                        </a:rPr>
                        <a:t>hidup</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menjadi</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dinamis</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sebelum</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puncak</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kurva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terlampaui</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siapkan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kurva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kedua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untuk</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pencapaian</a:t>
                      </a:r>
                      <a:r>
                        <a:rPr lang="en-US" sz="1100" b="0" i="0" u="none" strike="noStrike" dirty="0">
                          <a:solidFill>
                            <a:srgbClr val="000000"/>
                          </a:solidFill>
                          <a:effectLst/>
                          <a:latin typeface="Calibri" panose="020F0502020204030204" pitchFamily="34" charset="0"/>
                        </a:rPr>
                        <a:t> yang </a:t>
                      </a:r>
                      <a:r>
                        <a:rPr lang="en-US" sz="1100" b="0" i="0" u="none" strike="noStrike" dirty="0" err="1">
                          <a:solidFill>
                            <a:srgbClr val="000000"/>
                          </a:solidFill>
                          <a:effectLst/>
                          <a:latin typeface="Calibri" panose="020F0502020204030204" pitchFamily="34" charset="0"/>
                        </a:rPr>
                        <a:t>lebih</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tinggi</a:t>
                      </a:r>
                      <a:r>
                        <a:rPr lang="en-US" sz="1100" b="0" i="0" u="none" strike="noStrike" dirty="0">
                          <a:solidFill>
                            <a:srgbClr val="000000"/>
                          </a:solidFill>
                          <a:effectLst/>
                          <a:latin typeface="Calibri" panose="020F0502020204030204" pitchFamily="34" charset="0"/>
                        </a:rPr>
                        <a:t>."</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algn="l" fontAlgn="ctr"/>
                      <a:r>
                        <a:rPr lang="en-US" sz="1100" b="0" i="0" u="none" strike="noStrike">
                          <a:solidFill>
                            <a:srgbClr val="000000"/>
                          </a:solidFill>
                          <a:effectLst/>
                          <a:latin typeface="Calibri" panose="020F0502020204030204" pitchFamily="34" charset="0"/>
                        </a:rPr>
                        <a:t>Raden Marlan</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effectLst/>
                          <a:latin typeface="Calibri" panose="020F0502020204030204" pitchFamily="34" charset="0"/>
                        </a:rPr>
                        <a:t>"Manusia harus selalu bergerak dinamis. Harus memacu diri sendiri untuk menjadi pribadi yang lebih baik setiap harinya. Mereka yang bersifat stagnan dan apatis niscaya akan termasuk golongan orang-orang yang merugi."</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algn="l" fontAlgn="ctr"/>
                      <a:r>
                        <a:rPr lang="en-US" sz="1100" b="0" i="0" u="none" strike="noStrike">
                          <a:solidFill>
                            <a:srgbClr val="000000"/>
                          </a:solidFill>
                          <a:effectLst/>
                          <a:latin typeface="Calibri" panose="020F0502020204030204" pitchFamily="34" charset="0"/>
                        </a:rPr>
                        <a:t>Teddy M. Subekti</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effectLst/>
                          <a:latin typeface="Calibri" panose="020F0502020204030204" pitchFamily="34" charset="0"/>
                        </a:rPr>
                        <a:t>"Terus belajar, lakukan inisiatif dan buat prestasi. Tidak cukup hanya menyelesaikan pekerjaan-pekerjaan."</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algn="l" fontAlgn="ctr"/>
                      <a:r>
                        <a:rPr lang="en-US" sz="1100" b="0" i="0" u="none" strike="noStrike">
                          <a:solidFill>
                            <a:srgbClr val="000000"/>
                          </a:solidFill>
                          <a:effectLst/>
                          <a:latin typeface="Calibri" panose="020F0502020204030204" pitchFamily="34" charset="0"/>
                        </a:rPr>
                        <a:t>Ir. Nur Tjahjo M.M</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effectLst/>
                          <a:latin typeface="Calibri" panose="020F0502020204030204" pitchFamily="34" charset="0"/>
                        </a:rPr>
                        <a:t>"Kekuatan anak muda bukan di </a:t>
                      </a:r>
                      <a:r>
                        <a:rPr lang="en-US" sz="1100" b="0" i="1" u="none" strike="noStrike">
                          <a:solidFill>
                            <a:srgbClr val="000000"/>
                          </a:solidFill>
                          <a:effectLst/>
                          <a:latin typeface="Calibri" panose="020F0502020204030204" pitchFamily="34" charset="0"/>
                        </a:rPr>
                        <a:t>power</a:t>
                      </a:r>
                      <a:r>
                        <a:rPr lang="en-US" sz="1100" b="0" i="0" u="none" strike="noStrike">
                          <a:solidFill>
                            <a:srgbClr val="000000"/>
                          </a:solidFill>
                          <a:effectLst/>
                          <a:latin typeface="Calibri" panose="020F0502020204030204" pitchFamily="34" charset="0"/>
                        </a:rPr>
                        <a:t>, tapi jiwa inovatif dan berpikir </a:t>
                      </a:r>
                      <a:r>
                        <a:rPr lang="en-US" sz="1100" b="0" i="1" u="none" strike="noStrike">
                          <a:solidFill>
                            <a:srgbClr val="000000"/>
                          </a:solidFill>
                          <a:effectLst/>
                          <a:latin typeface="Calibri" panose="020F0502020204030204" pitchFamily="34" charset="0"/>
                        </a:rPr>
                        <a:t>out of the box"</a:t>
                      </a:r>
                      <a:endParaRPr lang="en-US" sz="1100" b="0" i="0" u="none" strike="noStrike">
                        <a:solidFill>
                          <a:srgbClr val="000000"/>
                        </a:solidFill>
                        <a:effectLst/>
                        <a:latin typeface="Calibri" panose="020F0502020204030204" pitchFamily="34" charset="0"/>
                      </a:endParaRP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0050">
                <a:tc>
                  <a:txBody>
                    <a:bodyPr/>
                    <a:lstStyle/>
                    <a:p>
                      <a:pPr algn="l" fontAlgn="ctr"/>
                      <a:r>
                        <a:rPr lang="en-US" sz="1100" b="0" i="0" u="none" strike="noStrike">
                          <a:solidFill>
                            <a:srgbClr val="000000"/>
                          </a:solidFill>
                          <a:effectLst/>
                          <a:latin typeface="Calibri" panose="020F0502020204030204" pitchFamily="34" charset="0"/>
                        </a:rPr>
                        <a:t>Giyono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Tidak</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ada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sukses</a:t>
                      </a:r>
                      <a:r>
                        <a:rPr lang="en-US" sz="1100" b="0" i="0" u="none" strike="noStrike" dirty="0">
                          <a:solidFill>
                            <a:srgbClr val="000000"/>
                          </a:solidFill>
                          <a:effectLst/>
                          <a:latin typeface="Calibri" panose="020F0502020204030204" pitchFamily="34" charset="0"/>
                        </a:rPr>
                        <a:t> yang instant. </a:t>
                      </a:r>
                      <a:r>
                        <a:rPr lang="en-US" sz="1100" b="0" i="0" u="none" strike="noStrike" dirty="0" err="1">
                          <a:solidFill>
                            <a:srgbClr val="000000"/>
                          </a:solidFill>
                          <a:effectLst/>
                          <a:latin typeface="Calibri" panose="020F0502020204030204" pitchFamily="34" charset="0"/>
                        </a:rPr>
                        <a:t>Semua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berproses</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maka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jadilah</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jadilah</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pribadi</a:t>
                      </a:r>
                      <a:r>
                        <a:rPr lang="en-US" sz="1100" b="0" i="0" u="none" strike="noStrike" dirty="0">
                          <a:solidFill>
                            <a:srgbClr val="000000"/>
                          </a:solidFill>
                          <a:effectLst/>
                          <a:latin typeface="Calibri" panose="020F0502020204030204" pitchFamily="34" charset="0"/>
                        </a:rPr>
                        <a:t> yang </a:t>
                      </a:r>
                      <a:r>
                        <a:rPr lang="en-US" sz="1100" b="0" i="0" u="none" strike="noStrike" dirty="0" err="1">
                          <a:solidFill>
                            <a:srgbClr val="000000"/>
                          </a:solidFill>
                          <a:effectLst/>
                          <a:latin typeface="Calibri" panose="020F0502020204030204" pitchFamily="34" charset="0"/>
                        </a:rPr>
                        <a:t>selalu</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berkembang</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sehingga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selalu</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temotivasi</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untuk</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menggali</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faktor</a:t>
                      </a:r>
                      <a:r>
                        <a:rPr lang="en-US" sz="1100" b="0" i="0" u="none" strike="noStrike" dirty="0">
                          <a:solidFill>
                            <a:srgbClr val="000000"/>
                          </a:solidFill>
                          <a:effectLst/>
                          <a:latin typeface="Calibri" panose="020F0502020204030204" pitchFamily="34" charset="0"/>
                        </a:rPr>
                        <a:t> 'X' </a:t>
                      </a:r>
                      <a:r>
                        <a:rPr lang="en-US" sz="1100" b="0" i="0" u="none" strike="noStrike" dirty="0" err="1">
                          <a:solidFill>
                            <a:srgbClr val="000000"/>
                          </a:solidFill>
                          <a:effectLst/>
                          <a:latin typeface="Calibri" panose="020F0502020204030204" pitchFamily="34" charset="0"/>
                        </a:rPr>
                        <a:t>dan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mampu</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mengaktualisasi</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diri</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Tidak</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ada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jalan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pintas</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semua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memerlukan</a:t>
                      </a:r>
                      <a:r>
                        <a:rPr lang="en-US" sz="1100" b="0" i="0" u="none" strike="noStrike" dirty="0">
                          <a:solidFill>
                            <a:srgbClr val="000000"/>
                          </a:solidFill>
                          <a:effectLst/>
                          <a:latin typeface="Calibri" panose="020F0502020204030204" pitchFamily="34" charset="0"/>
                        </a:rPr>
                        <a:t> proses, </a:t>
                      </a:r>
                      <a:r>
                        <a:rPr lang="en-US" sz="1100" b="0" i="0" u="none" strike="noStrike" dirty="0" err="1">
                          <a:solidFill>
                            <a:srgbClr val="000000"/>
                          </a:solidFill>
                          <a:effectLst/>
                          <a:latin typeface="Calibri" panose="020F0502020204030204" pitchFamily="34" charset="0"/>
                        </a:rPr>
                        <a:t>komitmen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dan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disiplin</a:t>
                      </a:r>
                      <a:r>
                        <a:rPr lang="en-US" sz="1100" b="0" i="0" u="none" strike="noStrike" dirty="0">
                          <a:solidFill>
                            <a:srgbClr val="000000"/>
                          </a:solidFill>
                          <a:effectLst/>
                          <a:latin typeface="Calibri" panose="020F0502020204030204" pitchFamily="34" charset="0"/>
                        </a:rPr>
                        <a:t>"</a:t>
                      </a:r>
                    </a:p>
                  </a:txBody>
                  <a:tcPr marL="7620" marR="7620" marT="762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4"/>
          <p:cNvPicPr>
            <a:picLocks noChangeAspect="1"/>
          </p:cNvPicPr>
          <p:nvPr/>
        </p:nvPicPr>
        <p:blipFill rotWithShape="1">
          <a:blip r:embed="rId2"/>
          <a:srcRect t="22166" b="17063"/>
          <a:stretch/>
        </p:blipFill>
        <p:spPr>
          <a:xfrm>
            <a:off x="2940378" y="660369"/>
            <a:ext cx="6561841" cy="2243086"/>
          </a:xfrm>
          <a:prstGeom prst="rect">
            <a:avLst/>
          </a:prstGeom>
        </p:spPr>
      </p:pic>
    </p:spTree>
    <p:extLst>
      <p:ext uri="{BB962C8B-B14F-4D97-AF65-F5344CB8AC3E}">
        <p14:creationId xmlns:p14="http://schemas.microsoft.com/office/powerpoint/2010/main" val="88010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786" y="4194928"/>
            <a:ext cx="10515600" cy="2752676"/>
          </a:xfrm>
        </p:spPr>
        <p:txBody>
          <a:bodyPr/>
          <a:lstStyle/>
          <a:p>
            <a:pPr marL="0" indent="0">
              <a:buNone/>
            </a:pPr>
            <a:r>
              <a:rPr lang="en-US" dirty="0" err="1"/>
              <a:t>Jabatan</a:t>
            </a:r>
            <a:r>
              <a:rPr lang="en-US" dirty="0"/>
              <a:t> </a:t>
            </a:r>
            <a:r>
              <a:rPr lang="en-US" dirty="0" err="1"/>
              <a:t>pak</a:t>
            </a:r>
            <a:r>
              <a:rPr lang="en-US" dirty="0"/>
              <a:t> tum </a:t>
            </a:r>
            <a:r>
              <a:rPr lang="en-US" dirty="0" err="1"/>
              <a:t>diganti</a:t>
            </a:r>
            <a:r>
              <a:rPr lang="en-US" dirty="0"/>
              <a:t> : </a:t>
            </a:r>
          </a:p>
          <a:p>
            <a:pPr marL="0" indent="0">
              <a:buNone/>
            </a:pPr>
            <a:r>
              <a:rPr lang="en-US" dirty="0"/>
              <a:t>Ir. </a:t>
            </a:r>
            <a:r>
              <a:rPr lang="en-US" dirty="0" err="1"/>
              <a:t>Tumiyana</a:t>
            </a:r>
            <a:r>
              <a:rPr lang="en-US" dirty="0"/>
              <a:t>, MBA </a:t>
            </a:r>
          </a:p>
          <a:p>
            <a:pPr marL="0" indent="0">
              <a:buNone/>
            </a:pPr>
            <a:r>
              <a:rPr lang="en-US" dirty="0"/>
              <a:t>Chairman &amp; CEO </a:t>
            </a:r>
            <a:r>
              <a:rPr lang="en-US" dirty="0" err="1"/>
              <a:t>Widodo</a:t>
            </a:r>
            <a:r>
              <a:rPr lang="en-US" dirty="0"/>
              <a:t> </a:t>
            </a:r>
            <a:r>
              <a:rPr lang="en-US" dirty="0" err="1"/>
              <a:t>Makmur</a:t>
            </a:r>
            <a:r>
              <a:rPr lang="en-US" dirty="0"/>
              <a:t> Perkasa Group</a:t>
            </a:r>
          </a:p>
        </p:txBody>
      </p:sp>
      <p:pic>
        <p:nvPicPr>
          <p:cNvPr id="4" name="Picture 3"/>
          <p:cNvPicPr>
            <a:picLocks noChangeAspect="1"/>
          </p:cNvPicPr>
          <p:nvPr/>
        </p:nvPicPr>
        <p:blipFill rotWithShape="1">
          <a:blip r:embed="rId2"/>
          <a:srcRect t="22384" r="2870" b="6364"/>
          <a:stretch/>
        </p:blipFill>
        <p:spPr>
          <a:xfrm>
            <a:off x="1903429" y="432503"/>
            <a:ext cx="7975862" cy="2996498"/>
          </a:xfrm>
          <a:prstGeom prst="rect">
            <a:avLst/>
          </a:prstGeom>
        </p:spPr>
      </p:pic>
    </p:spTree>
    <p:extLst>
      <p:ext uri="{BB962C8B-B14F-4D97-AF65-F5344CB8AC3E}">
        <p14:creationId xmlns:p14="http://schemas.microsoft.com/office/powerpoint/2010/main" val="1066383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026" y="3110844"/>
            <a:ext cx="10515600" cy="3009557"/>
          </a:xfrm>
        </p:spPr>
        <p:txBody>
          <a:bodyPr/>
          <a:lstStyle/>
          <a:p>
            <a:pPr marL="0" indent="0">
              <a:buNone/>
            </a:pPr>
            <a:r>
              <a:rPr lang="en-US" dirty="0" err="1">
                <a:solidFill>
                  <a:srgbClr val="FF0000"/>
                </a:solidFill>
              </a:rPr>
              <a:t>Judulnya</a:t>
            </a:r>
            <a:r>
              <a:rPr lang="en-US" dirty="0">
                <a:solidFill>
                  <a:srgbClr val="FF0000"/>
                </a:solidFill>
              </a:rPr>
              <a:t> </a:t>
            </a:r>
            <a:r>
              <a:rPr lang="en-US" dirty="0" err="1">
                <a:solidFill>
                  <a:srgbClr val="FF0000"/>
                </a:solidFill>
              </a:rPr>
              <a:t>diganti</a:t>
            </a:r>
            <a:r>
              <a:rPr lang="en-US" dirty="0">
                <a:solidFill>
                  <a:srgbClr val="FF0000"/>
                </a:solidFill>
              </a:rPr>
              <a:t> </a:t>
            </a:r>
            <a:r>
              <a:rPr lang="en-US" dirty="0" err="1">
                <a:solidFill>
                  <a:srgbClr val="FF0000"/>
                </a:solidFill>
              </a:rPr>
              <a:t>Fasilitas</a:t>
            </a:r>
            <a:r>
              <a:rPr lang="en-US" dirty="0">
                <a:solidFill>
                  <a:srgbClr val="FF0000"/>
                </a:solidFill>
              </a:rPr>
              <a:t> </a:t>
            </a:r>
            <a:r>
              <a:rPr lang="en-US" dirty="0" err="1">
                <a:solidFill>
                  <a:srgbClr val="FF0000"/>
                </a:solidFill>
              </a:rPr>
              <a:t>Pendampingan</a:t>
            </a:r>
            <a:r>
              <a:rPr lang="en-US" dirty="0">
                <a:solidFill>
                  <a:srgbClr val="FF0000"/>
                </a:solidFill>
              </a:rPr>
              <a:t> dan </a:t>
            </a:r>
            <a:r>
              <a:rPr lang="en-US" dirty="0" err="1">
                <a:solidFill>
                  <a:srgbClr val="FF0000"/>
                </a:solidFill>
              </a:rPr>
              <a:t>Pembelajaran</a:t>
            </a:r>
            <a:endParaRPr lang="en-US" dirty="0">
              <a:solidFill>
                <a:srgbClr val="FF0000"/>
              </a:solidFill>
            </a:endParaRPr>
          </a:p>
          <a:p>
            <a:pPr marL="0" indent="0">
              <a:buNone/>
            </a:pPr>
            <a:r>
              <a:rPr lang="en-US" dirty="0" err="1">
                <a:solidFill>
                  <a:srgbClr val="FF0000"/>
                </a:solidFill>
              </a:rPr>
              <a:t>Ditambah</a:t>
            </a:r>
            <a:r>
              <a:rPr lang="en-US" dirty="0">
                <a:solidFill>
                  <a:srgbClr val="FF0000"/>
                </a:solidFill>
              </a:rPr>
              <a:t> </a:t>
            </a:r>
            <a:r>
              <a:rPr lang="en-US" dirty="0" err="1">
                <a:solidFill>
                  <a:srgbClr val="FF0000"/>
                </a:solidFill>
              </a:rPr>
              <a:t>foto</a:t>
            </a:r>
            <a:r>
              <a:rPr lang="en-US" dirty="0">
                <a:solidFill>
                  <a:srgbClr val="FF0000"/>
                </a:solidFill>
              </a:rPr>
              <a:t> dan </a:t>
            </a:r>
            <a:r>
              <a:rPr lang="en-US" dirty="0" err="1">
                <a:solidFill>
                  <a:srgbClr val="FF0000"/>
                </a:solidFill>
              </a:rPr>
              <a:t>gambarnya</a:t>
            </a:r>
            <a:r>
              <a:rPr lang="en-US" dirty="0">
                <a:solidFill>
                  <a:srgbClr val="FF0000"/>
                </a:solidFill>
              </a:rPr>
              <a:t> di </a:t>
            </a:r>
            <a:r>
              <a:rPr lang="en-US" dirty="0" err="1">
                <a:solidFill>
                  <a:srgbClr val="FF0000"/>
                </a:solidFill>
              </a:rPr>
              <a:t>bikin</a:t>
            </a:r>
            <a:r>
              <a:rPr lang="en-US" dirty="0">
                <a:solidFill>
                  <a:srgbClr val="FF0000"/>
                </a:solidFill>
              </a:rPr>
              <a:t> slides </a:t>
            </a:r>
            <a:r>
              <a:rPr lang="en-US" dirty="0" err="1">
                <a:solidFill>
                  <a:srgbClr val="FF0000"/>
                </a:solidFill>
              </a:rPr>
              <a:t>ya</a:t>
            </a:r>
            <a:r>
              <a:rPr lang="en-US" dirty="0">
                <a:solidFill>
                  <a:srgbClr val="FF0000"/>
                </a:solidFill>
              </a:rPr>
              <a:t> mas </a:t>
            </a:r>
          </a:p>
        </p:txBody>
      </p:sp>
      <p:pic>
        <p:nvPicPr>
          <p:cNvPr id="4" name="Picture 3"/>
          <p:cNvPicPr>
            <a:picLocks noChangeAspect="1"/>
          </p:cNvPicPr>
          <p:nvPr/>
        </p:nvPicPr>
        <p:blipFill rotWithShape="1">
          <a:blip r:embed="rId2"/>
          <a:srcRect t="29857" r="1433" b="12818"/>
          <a:stretch/>
        </p:blipFill>
        <p:spPr>
          <a:xfrm>
            <a:off x="1608839" y="226244"/>
            <a:ext cx="8298731" cy="2545237"/>
          </a:xfrm>
          <a:prstGeom prst="rect">
            <a:avLst/>
          </a:prstGeom>
        </p:spPr>
      </p:pic>
    </p:spTree>
    <p:extLst>
      <p:ext uri="{BB962C8B-B14F-4D97-AF65-F5344CB8AC3E}">
        <p14:creationId xmlns:p14="http://schemas.microsoft.com/office/powerpoint/2010/main" val="419285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773" y="3429000"/>
            <a:ext cx="8833701" cy="1982035"/>
          </a:xfrm>
        </p:spPr>
        <p:txBody>
          <a:bodyPr/>
          <a:lstStyle/>
          <a:p>
            <a:r>
              <a:rPr lang="en-US" dirty="0" err="1">
                <a:solidFill>
                  <a:srgbClr val="FF0000"/>
                </a:solidFill>
              </a:rPr>
              <a:t>Judulnya</a:t>
            </a:r>
            <a:r>
              <a:rPr lang="en-US" dirty="0">
                <a:solidFill>
                  <a:srgbClr val="FF0000"/>
                </a:solidFill>
              </a:rPr>
              <a:t> </a:t>
            </a:r>
            <a:r>
              <a:rPr lang="en-US" dirty="0" err="1">
                <a:solidFill>
                  <a:srgbClr val="FF0000"/>
                </a:solidFill>
              </a:rPr>
              <a:t>diganti</a:t>
            </a:r>
            <a:r>
              <a:rPr lang="en-US" dirty="0">
                <a:solidFill>
                  <a:srgbClr val="FF0000"/>
                </a:solidFill>
              </a:rPr>
              <a:t> Lets Join Us </a:t>
            </a:r>
          </a:p>
          <a:p>
            <a:r>
              <a:rPr lang="en-US" dirty="0">
                <a:solidFill>
                  <a:srgbClr val="FF0000"/>
                </a:solidFill>
              </a:rPr>
              <a:t>*</a:t>
            </a:r>
            <a:r>
              <a:rPr lang="en-US" dirty="0" err="1">
                <a:solidFill>
                  <a:srgbClr val="FF0000"/>
                </a:solidFill>
              </a:rPr>
              <a:t>setelah</a:t>
            </a:r>
            <a:r>
              <a:rPr lang="en-US" dirty="0">
                <a:solidFill>
                  <a:srgbClr val="FF0000"/>
                </a:solidFill>
              </a:rPr>
              <a:t> </a:t>
            </a:r>
            <a:r>
              <a:rPr lang="en-US" dirty="0" err="1">
                <a:solidFill>
                  <a:srgbClr val="FF0000"/>
                </a:solidFill>
              </a:rPr>
              <a:t>ketik</a:t>
            </a:r>
            <a:r>
              <a:rPr lang="en-US" dirty="0">
                <a:solidFill>
                  <a:srgbClr val="FF0000"/>
                </a:solidFill>
              </a:rPr>
              <a:t> apply </a:t>
            </a:r>
            <a:r>
              <a:rPr lang="en-US" dirty="0" err="1">
                <a:solidFill>
                  <a:srgbClr val="FF0000"/>
                </a:solidFill>
              </a:rPr>
              <a:t>muncul</a:t>
            </a:r>
            <a:r>
              <a:rPr lang="en-US" dirty="0">
                <a:solidFill>
                  <a:srgbClr val="FF0000"/>
                </a:solidFill>
              </a:rPr>
              <a:t> 2 </a:t>
            </a:r>
            <a:r>
              <a:rPr lang="en-US" dirty="0" err="1">
                <a:solidFill>
                  <a:srgbClr val="FF0000"/>
                </a:solidFill>
              </a:rPr>
              <a:t>pilihan</a:t>
            </a:r>
            <a:r>
              <a:rPr lang="en-US" dirty="0">
                <a:solidFill>
                  <a:srgbClr val="FF0000"/>
                </a:solidFill>
              </a:rPr>
              <a:t> member – </a:t>
            </a:r>
            <a:r>
              <a:rPr lang="en-US" dirty="0" err="1">
                <a:solidFill>
                  <a:srgbClr val="FF0000"/>
                </a:solidFill>
              </a:rPr>
              <a:t>mitra</a:t>
            </a:r>
            <a:endParaRPr lang="en-US" dirty="0">
              <a:solidFill>
                <a:srgbClr val="FF0000"/>
              </a:solidFill>
            </a:endParaRPr>
          </a:p>
          <a:p>
            <a:r>
              <a:rPr lang="en-US" dirty="0">
                <a:solidFill>
                  <a:srgbClr val="FF0000"/>
                </a:solidFill>
              </a:rPr>
              <a:t>Setelah </a:t>
            </a:r>
            <a:r>
              <a:rPr lang="en-US" dirty="0" err="1">
                <a:solidFill>
                  <a:srgbClr val="FF0000"/>
                </a:solidFill>
              </a:rPr>
              <a:t>itu</a:t>
            </a:r>
            <a:r>
              <a:rPr lang="en-US" dirty="0">
                <a:solidFill>
                  <a:srgbClr val="FF0000"/>
                </a:solidFill>
              </a:rPr>
              <a:t> masing2 </a:t>
            </a:r>
            <a:r>
              <a:rPr lang="en-US" dirty="0" err="1">
                <a:solidFill>
                  <a:srgbClr val="FF0000"/>
                </a:solidFill>
              </a:rPr>
              <a:t>pilihan</a:t>
            </a:r>
            <a:r>
              <a:rPr lang="en-US" dirty="0">
                <a:solidFill>
                  <a:srgbClr val="FF0000"/>
                </a:solidFill>
              </a:rPr>
              <a:t> Ketika di </a:t>
            </a:r>
            <a:r>
              <a:rPr lang="en-US" dirty="0" err="1">
                <a:solidFill>
                  <a:srgbClr val="FF0000"/>
                </a:solidFill>
              </a:rPr>
              <a:t>klik</a:t>
            </a:r>
            <a:r>
              <a:rPr lang="en-US" dirty="0">
                <a:solidFill>
                  <a:srgbClr val="FF0000"/>
                </a:solidFill>
              </a:rPr>
              <a:t> </a:t>
            </a:r>
            <a:r>
              <a:rPr lang="en-US" dirty="0" err="1">
                <a:solidFill>
                  <a:srgbClr val="FF0000"/>
                </a:solidFill>
              </a:rPr>
              <a:t>mengarah</a:t>
            </a:r>
            <a:r>
              <a:rPr lang="en-US" dirty="0">
                <a:solidFill>
                  <a:srgbClr val="FF0000"/>
                </a:solidFill>
              </a:rPr>
              <a:t> </a:t>
            </a:r>
            <a:r>
              <a:rPr lang="en-US" dirty="0" err="1">
                <a:solidFill>
                  <a:srgbClr val="FF0000"/>
                </a:solidFill>
              </a:rPr>
              <a:t>ke</a:t>
            </a:r>
            <a:r>
              <a:rPr lang="en-US" dirty="0">
                <a:solidFill>
                  <a:srgbClr val="FF0000"/>
                </a:solidFill>
              </a:rPr>
              <a:t> form </a:t>
            </a:r>
            <a:r>
              <a:rPr lang="en-US" dirty="0" err="1">
                <a:solidFill>
                  <a:srgbClr val="FF0000"/>
                </a:solidFill>
              </a:rPr>
              <a:t>pendaftaran</a:t>
            </a:r>
            <a:r>
              <a:rPr lang="en-US" dirty="0">
                <a:solidFill>
                  <a:srgbClr val="FF0000"/>
                </a:solidFill>
              </a:rPr>
              <a:t> </a:t>
            </a:r>
          </a:p>
        </p:txBody>
      </p:sp>
      <p:pic>
        <p:nvPicPr>
          <p:cNvPr id="4" name="Picture 3"/>
          <p:cNvPicPr>
            <a:picLocks noChangeAspect="1"/>
          </p:cNvPicPr>
          <p:nvPr/>
        </p:nvPicPr>
        <p:blipFill rotWithShape="1">
          <a:blip r:embed="rId2"/>
          <a:srcRect t="34564" b="47097"/>
          <a:stretch/>
        </p:blipFill>
        <p:spPr>
          <a:xfrm>
            <a:off x="955249" y="1536570"/>
            <a:ext cx="9960990" cy="1027521"/>
          </a:xfrm>
          <a:prstGeom prst="rect">
            <a:avLst/>
          </a:prstGeom>
        </p:spPr>
      </p:pic>
    </p:spTree>
    <p:extLst>
      <p:ext uri="{BB962C8B-B14F-4D97-AF65-F5344CB8AC3E}">
        <p14:creationId xmlns:p14="http://schemas.microsoft.com/office/powerpoint/2010/main" val="100822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6770" y="4138367"/>
            <a:ext cx="9173066" cy="2038596"/>
          </a:xfrm>
        </p:spPr>
        <p:txBody>
          <a:bodyPr/>
          <a:lstStyle/>
          <a:p>
            <a:pPr marL="0" indent="0">
              <a:buNone/>
            </a:pPr>
            <a:endParaRPr lang="en-US" dirty="0">
              <a:solidFill>
                <a:srgbClr val="FF0000"/>
              </a:solidFill>
            </a:endParaRPr>
          </a:p>
        </p:txBody>
      </p:sp>
      <p:pic>
        <p:nvPicPr>
          <p:cNvPr id="4" name="Picture 3"/>
          <p:cNvPicPr>
            <a:picLocks noChangeAspect="1"/>
          </p:cNvPicPr>
          <p:nvPr/>
        </p:nvPicPr>
        <p:blipFill rotWithShape="1">
          <a:blip r:embed="rId2"/>
          <a:srcRect t="20765" b="15040"/>
          <a:stretch/>
        </p:blipFill>
        <p:spPr>
          <a:xfrm>
            <a:off x="1212915" y="541657"/>
            <a:ext cx="9580776" cy="3459637"/>
          </a:xfrm>
          <a:prstGeom prst="rect">
            <a:avLst/>
          </a:prstGeom>
        </p:spPr>
      </p:pic>
    </p:spTree>
    <p:extLst>
      <p:ext uri="{BB962C8B-B14F-4D97-AF65-F5344CB8AC3E}">
        <p14:creationId xmlns:p14="http://schemas.microsoft.com/office/powerpoint/2010/main" val="2926750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1816</Words>
  <Application>Microsoft Office PowerPoint</Application>
  <PresentationFormat>Widescreen</PresentationFormat>
  <Paragraphs>100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Achtung! Polizei</vt: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Profil kesatriaan entrepreneur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nurjanah shahab</dc:creator>
  <cp:lastModifiedBy>Humaidi Haris</cp:lastModifiedBy>
  <cp:revision>17</cp:revision>
  <dcterms:created xsi:type="dcterms:W3CDTF">2021-03-29T04:10:52Z</dcterms:created>
  <dcterms:modified xsi:type="dcterms:W3CDTF">2021-03-30T04:54:15Z</dcterms:modified>
</cp:coreProperties>
</file>